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handoutMasterIdLst>
    <p:handoutMasterId r:id="rId45"/>
  </p:handoutMasterIdLst>
  <p:sldIdLst>
    <p:sldId id="302" r:id="rId2"/>
    <p:sldId id="303" r:id="rId3"/>
    <p:sldId id="264" r:id="rId4"/>
    <p:sldId id="308" r:id="rId5"/>
    <p:sldId id="342" r:id="rId6"/>
    <p:sldId id="336" r:id="rId7"/>
    <p:sldId id="301" r:id="rId8"/>
    <p:sldId id="304" r:id="rId9"/>
    <p:sldId id="305" r:id="rId10"/>
    <p:sldId id="306" r:id="rId11"/>
    <p:sldId id="307" r:id="rId12"/>
    <p:sldId id="309" r:id="rId13"/>
    <p:sldId id="310" r:id="rId14"/>
    <p:sldId id="324" r:id="rId15"/>
    <p:sldId id="322" r:id="rId16"/>
    <p:sldId id="323" r:id="rId17"/>
    <p:sldId id="316" r:id="rId18"/>
    <p:sldId id="335" r:id="rId19"/>
    <p:sldId id="258" r:id="rId20"/>
    <p:sldId id="340" r:id="rId21"/>
    <p:sldId id="341" r:id="rId22"/>
    <p:sldId id="337" r:id="rId23"/>
    <p:sldId id="338" r:id="rId24"/>
    <p:sldId id="339" r:id="rId25"/>
    <p:sldId id="326" r:id="rId26"/>
    <p:sldId id="330" r:id="rId27"/>
    <p:sldId id="328" r:id="rId28"/>
    <p:sldId id="334" r:id="rId29"/>
    <p:sldId id="327" r:id="rId30"/>
    <p:sldId id="329" r:id="rId31"/>
    <p:sldId id="331" r:id="rId32"/>
    <p:sldId id="314" r:id="rId33"/>
    <p:sldId id="315" r:id="rId34"/>
    <p:sldId id="318" r:id="rId35"/>
    <p:sldId id="319" r:id="rId36"/>
    <p:sldId id="321" r:id="rId37"/>
    <p:sldId id="320" r:id="rId38"/>
    <p:sldId id="325" r:id="rId39"/>
    <p:sldId id="311" r:id="rId40"/>
    <p:sldId id="312" r:id="rId41"/>
    <p:sldId id="313" r:id="rId42"/>
    <p:sldId id="333" r:id="rId43"/>
  </p:sldIdLst>
  <p:sldSz cx="9144000" cy="6858000" type="letter"/>
  <p:notesSz cx="6858000" cy="91313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521415D9-36F7-43E2-AB2F-B90AF26B5E84}">
      <p14:sectionLst xmlns:p14="http://schemas.microsoft.com/office/powerpoint/2010/main">
        <p14:section name="Introduction  to the Course" id="{978BA011-C6F0-2C47-892B-91A97AC15093}">
          <p14:sldIdLst>
            <p14:sldId id="302"/>
            <p14:sldId id="303"/>
            <p14:sldId id="264"/>
            <p14:sldId id="308"/>
            <p14:sldId id="342"/>
            <p14:sldId id="336"/>
          </p14:sldIdLst>
        </p14:section>
        <p14:section name="Recurring Cybersecurity Concepts" id="{AB0AE19B-917D-034D-A15A-53615D338F98}">
          <p14:sldIdLst>
            <p14:sldId id="301"/>
            <p14:sldId id="304"/>
            <p14:sldId id="305"/>
            <p14:sldId id="306"/>
            <p14:sldId id="307"/>
            <p14:sldId id="309"/>
            <p14:sldId id="310"/>
          </p14:sldIdLst>
        </p14:section>
        <p14:section name="US Government" id="{B7771B4A-8B28-564E-87D5-3D2242406699}">
          <p14:sldIdLst>
            <p14:sldId id="324"/>
            <p14:sldId id="322"/>
            <p14:sldId id="323"/>
            <p14:sldId id="316"/>
          </p14:sldIdLst>
        </p14:section>
        <p14:section name="Course Logistics" id="{433AA824-C165-3544-ADEB-188CD4F257F7}">
          <p14:sldIdLst>
            <p14:sldId id="335"/>
            <p14:sldId id="258"/>
            <p14:sldId id="340"/>
            <p14:sldId id="341"/>
            <p14:sldId id="337"/>
            <p14:sldId id="338"/>
            <p14:sldId id="339"/>
          </p14:sldIdLst>
        </p14:section>
        <p14:section name="Backup" id="{C2EACFF2-355C-7647-9832-4A3F123B4BAA}">
          <p14:sldIdLst>
            <p14:sldId id="326"/>
            <p14:sldId id="330"/>
            <p14:sldId id="328"/>
            <p14:sldId id="334"/>
            <p14:sldId id="327"/>
            <p14:sldId id="329"/>
            <p14:sldId id="331"/>
            <p14:sldId id="314"/>
            <p14:sldId id="315"/>
            <p14:sldId id="318"/>
            <p14:sldId id="319"/>
            <p14:sldId id="321"/>
            <p14:sldId id="320"/>
            <p14:sldId id="325"/>
            <p14:sldId id="311"/>
            <p14:sldId id="312"/>
            <p14:sldId id="313"/>
          </p14:sldIdLst>
        </p14:section>
        <p14:section name="Course mechanics" id="{13E0726A-ECD8-3D42-8AD5-EDCF9013C11A}">
          <p14:sldIdLst>
            <p14:sldId id="3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FF3F"/>
    <a:srgbClr val="F07963"/>
    <a:srgbClr val="F04E3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63" autoAdjust="0"/>
  </p:normalViewPr>
  <p:slideViewPr>
    <p:cSldViewPr snapToGrid="0">
      <p:cViewPr>
        <p:scale>
          <a:sx n="100" d="100"/>
          <a:sy n="100" d="100"/>
        </p:scale>
        <p:origin x="-672" y="240"/>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11840"/>
    </p:cViewPr>
  </p:sorterViewPr>
  <p:notesViewPr>
    <p:cSldViewPr snapToGrid="0">
      <p:cViewPr>
        <p:scale>
          <a:sx n="100" d="100"/>
          <a:sy n="100" d="100"/>
        </p:scale>
        <p:origin x="-1208" y="776"/>
      </p:cViewPr>
      <p:guideLst>
        <p:guide orient="horz" pos="2876"/>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74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3705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50938" y="688975"/>
            <a:ext cx="4556125"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645184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0938" y="688975"/>
            <a:ext cx="4556125" cy="3416300"/>
          </a:xfrm>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88975"/>
            <a:ext cx="4556125" cy="3416300"/>
          </a:xfrm>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5390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8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33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43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424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548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79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445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1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0844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omic Sans MS" charset="0"/>
          <a:ea typeface="ＭＳ Ｐゴシック" charset="0"/>
        </a:defRPr>
      </a:lvl2pPr>
      <a:lvl3pPr algn="l" rtl="0" eaLnBrk="1" fontAlgn="base" hangingPunct="1">
        <a:spcBef>
          <a:spcPct val="0"/>
        </a:spcBef>
        <a:spcAft>
          <a:spcPct val="0"/>
        </a:spcAft>
        <a:defRPr sz="2800">
          <a:solidFill>
            <a:schemeClr val="tx2"/>
          </a:solidFill>
          <a:latin typeface="Comic Sans MS" charset="0"/>
          <a:ea typeface="ＭＳ Ｐゴシック" charset="0"/>
        </a:defRPr>
      </a:lvl3pPr>
      <a:lvl4pPr algn="l" rtl="0" eaLnBrk="1" fontAlgn="base" hangingPunct="1">
        <a:spcBef>
          <a:spcPct val="0"/>
        </a:spcBef>
        <a:spcAft>
          <a:spcPct val="0"/>
        </a:spcAft>
        <a:defRPr sz="2800">
          <a:solidFill>
            <a:schemeClr val="tx2"/>
          </a:solidFill>
          <a:latin typeface="Comic Sans MS" charset="0"/>
          <a:ea typeface="ＭＳ Ｐゴシック" charset="0"/>
        </a:defRPr>
      </a:lvl4pPr>
      <a:lvl5pPr algn="l" rtl="0" eaLnBrk="1" fontAlgn="base" hangingPunct="1">
        <a:spcBef>
          <a:spcPct val="0"/>
        </a:spcBef>
        <a:spcAft>
          <a:spcPct val="0"/>
        </a:spcAft>
        <a:defRPr sz="2800">
          <a:solidFill>
            <a:schemeClr val="tx2"/>
          </a:solidFill>
          <a:latin typeface="Comic Sans MS" charset="0"/>
          <a:ea typeface="ＭＳ Ｐゴシック" charset="0"/>
        </a:defRPr>
      </a:lvl5pPr>
      <a:lvl6pPr marL="457200" algn="l" rtl="0" eaLnBrk="1" fontAlgn="base" hangingPunct="1">
        <a:spcBef>
          <a:spcPct val="0"/>
        </a:spcBef>
        <a:spcAft>
          <a:spcPct val="0"/>
        </a:spcAft>
        <a:defRPr sz="2800">
          <a:solidFill>
            <a:schemeClr val="tx2"/>
          </a:solidFill>
          <a:latin typeface="Comic Sans MS" charset="0"/>
          <a:ea typeface="ＭＳ Ｐゴシック" charset="0"/>
        </a:defRPr>
      </a:lvl6pPr>
      <a:lvl7pPr marL="914400" algn="l" rtl="0" eaLnBrk="1" fontAlgn="base" hangingPunct="1">
        <a:spcBef>
          <a:spcPct val="0"/>
        </a:spcBef>
        <a:spcAft>
          <a:spcPct val="0"/>
        </a:spcAft>
        <a:defRPr sz="2800">
          <a:solidFill>
            <a:schemeClr val="tx2"/>
          </a:solidFill>
          <a:latin typeface="Comic Sans MS" charset="0"/>
          <a:ea typeface="ＭＳ Ｐゴシック" charset="0"/>
        </a:defRPr>
      </a:lvl7pPr>
      <a:lvl8pPr marL="1371600" algn="l" rtl="0" eaLnBrk="1" fontAlgn="base" hangingPunct="1">
        <a:spcBef>
          <a:spcPct val="0"/>
        </a:spcBef>
        <a:spcAft>
          <a:spcPct val="0"/>
        </a:spcAft>
        <a:defRPr sz="2800">
          <a:solidFill>
            <a:schemeClr val="tx2"/>
          </a:solidFill>
          <a:latin typeface="Comic Sans MS" charset="0"/>
          <a:ea typeface="ＭＳ Ｐゴシック" charset="0"/>
        </a:defRPr>
      </a:lvl8pPr>
      <a:lvl9pPr marL="1828800" algn="l" rtl="0" eaLnBrk="1" fontAlgn="base" hangingPunct="1">
        <a:spcBef>
          <a:spcPct val="0"/>
        </a:spcBef>
        <a:spcAft>
          <a:spcPct val="0"/>
        </a:spcAft>
        <a:defRPr sz="2800">
          <a:solidFill>
            <a:schemeClr val="tx2"/>
          </a:solidFill>
          <a:latin typeface="Comic Sans MS" charset="0"/>
          <a:ea typeface="ＭＳ Ｐゴシック" charset="0"/>
        </a:defRPr>
      </a:lvl9pPr>
    </p:titleStyle>
    <p:bodyStyle>
      <a:lvl1pPr marL="342900" indent="-342900" algn="l" rtl="0" eaLnBrk="1" fontAlgn="base" hangingPunct="1">
        <a:spcBef>
          <a:spcPct val="20000"/>
        </a:spcBef>
        <a:spcAft>
          <a:spcPct val="0"/>
        </a:spcAft>
        <a:buSzPct val="10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a:solidFill>
            <a:schemeClr val="tx1"/>
          </a:solidFill>
          <a:latin typeface="+mn-lt"/>
          <a:ea typeface="+mn-ea"/>
        </a:defRPr>
      </a:lvl2pPr>
      <a:lvl3pPr marL="1143000" indent="-228600" algn="l" rtl="0" eaLnBrk="1" fontAlgn="base" hangingPunct="1">
        <a:spcBef>
          <a:spcPct val="20000"/>
        </a:spcBef>
        <a:spcAft>
          <a:spcPct val="0"/>
        </a:spcAft>
        <a:buSzPct val="100000"/>
        <a:buChar char="•"/>
        <a:defRPr>
          <a:solidFill>
            <a:schemeClr val="tx1"/>
          </a:solidFill>
          <a:latin typeface="+mn-lt"/>
          <a:ea typeface="+mn-ea"/>
        </a:defRPr>
      </a:lvl3pPr>
      <a:lvl4pPr marL="1600200" indent="-228600" algn="l" rtl="0" eaLnBrk="1" fontAlgn="base" hangingPunct="1">
        <a:spcBef>
          <a:spcPct val="20000"/>
        </a:spcBef>
        <a:spcAft>
          <a:spcPct val="0"/>
        </a:spcAft>
        <a:buSzPct val="100000"/>
        <a:buChar char="–"/>
        <a:defRPr>
          <a:solidFill>
            <a:schemeClr val="tx1"/>
          </a:solidFill>
          <a:latin typeface="+mn-lt"/>
          <a:ea typeface="+mn-ea"/>
        </a:defRPr>
      </a:lvl4pPr>
      <a:lvl5pPr marL="2057400" indent="-228600" algn="l" rtl="0" eaLnBrk="1" fontAlgn="base" hangingPunct="1">
        <a:spcBef>
          <a:spcPct val="20000"/>
        </a:spcBef>
        <a:spcAft>
          <a:spcPct val="0"/>
        </a:spcAft>
        <a:buSzPct val="100000"/>
        <a:buChar char="•"/>
        <a:defRPr>
          <a:solidFill>
            <a:schemeClr val="tx1"/>
          </a:solidFill>
          <a:latin typeface="+mn-lt"/>
          <a:ea typeface="+mn-ea"/>
        </a:defRPr>
      </a:lvl5pPr>
      <a:lvl6pPr marL="2514600" indent="-228600" algn="l" rtl="0" eaLnBrk="1" fontAlgn="base" hangingPunct="1">
        <a:spcBef>
          <a:spcPct val="20000"/>
        </a:spcBef>
        <a:spcAft>
          <a:spcPct val="0"/>
        </a:spcAft>
        <a:buSzPct val="100000"/>
        <a:buChar char="•"/>
        <a:defRPr>
          <a:solidFill>
            <a:schemeClr val="tx1"/>
          </a:solidFill>
          <a:latin typeface="+mn-lt"/>
          <a:ea typeface="+mn-ea"/>
        </a:defRPr>
      </a:lvl6pPr>
      <a:lvl7pPr marL="2971800" indent="-228600" algn="l" rtl="0" eaLnBrk="1" fontAlgn="base" hangingPunct="1">
        <a:spcBef>
          <a:spcPct val="20000"/>
        </a:spcBef>
        <a:spcAft>
          <a:spcPct val="0"/>
        </a:spcAft>
        <a:buSzPct val="100000"/>
        <a:buChar char="•"/>
        <a:defRPr>
          <a:solidFill>
            <a:schemeClr val="tx1"/>
          </a:solidFill>
          <a:latin typeface="+mn-lt"/>
          <a:ea typeface="+mn-ea"/>
        </a:defRPr>
      </a:lvl7pPr>
      <a:lvl8pPr marL="3429000" indent="-228600" algn="l" rtl="0" eaLnBrk="1" fontAlgn="base" hangingPunct="1">
        <a:spcBef>
          <a:spcPct val="20000"/>
        </a:spcBef>
        <a:spcAft>
          <a:spcPct val="0"/>
        </a:spcAft>
        <a:buSzPct val="100000"/>
        <a:buChar char="•"/>
        <a:defRPr>
          <a:solidFill>
            <a:schemeClr val="tx1"/>
          </a:solidFill>
          <a:latin typeface="+mn-lt"/>
          <a:ea typeface="+mn-ea"/>
        </a:defRPr>
      </a:lvl8pPr>
      <a:lvl9pPr marL="3886200" indent="-228600" algn="l" rtl="0" eaLnBrk="1" fontAlgn="base" hangingPunct="1">
        <a:spcBef>
          <a:spcPct val="20000"/>
        </a:spcBef>
        <a:spcAft>
          <a:spcPct val="0"/>
        </a:spcAft>
        <a:buSzPct val="10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cam.ac.uk/~rja14/book.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slide" Target="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www.xkcd.com/135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www.xkcd.com/135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hyperlink" Target="http://www.xkcd.com/1354/" TargetMode="External"/><Relationship Id="rId4" Type="http://schemas.openxmlformats.org/officeDocument/2006/relationships/slide" Target="slide39.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slide" Target="slide40.xm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xkcd.com/1354/" TargetMode="External"/><Relationship Id="rId3" Type="http://schemas.openxmlformats.org/officeDocument/2006/relationships/slide" Target="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67" y="1524927"/>
            <a:ext cx="8737600" cy="1470025"/>
          </a:xfrm>
        </p:spPr>
        <p:txBody>
          <a:bodyPr/>
          <a:lstStyle/>
          <a:p>
            <a:pPr algn="ctr"/>
            <a:r>
              <a:rPr lang="en-US" sz="3600" dirty="0" err="1" smtClean="0">
                <a:latin typeface="Comic Sans MS"/>
                <a:cs typeface="Comic Sans MS"/>
              </a:rPr>
              <a:t>Cybersecurity</a:t>
            </a:r>
            <a:r>
              <a:rPr lang="en-US" sz="3600" dirty="0" smtClean="0">
                <a:latin typeface="Comic Sans MS"/>
                <a:cs typeface="Comic Sans MS"/>
              </a:rPr>
              <a:t> for Future </a:t>
            </a:r>
            <a:r>
              <a:rPr lang="en-US" sz="3600" dirty="0" smtClean="0">
                <a:latin typeface="Comic Sans MS"/>
                <a:cs typeface="Comic Sans MS"/>
              </a:rPr>
              <a:t>Presidents</a:t>
            </a:r>
            <a:br>
              <a:rPr lang="en-US" sz="3600" dirty="0" smtClean="0">
                <a:latin typeface="Comic Sans MS"/>
                <a:cs typeface="Comic Sans MS"/>
              </a:rPr>
            </a:br>
            <a:r>
              <a:rPr lang="en-US" sz="3600" dirty="0" smtClean="0">
                <a:latin typeface="Comic Sans MS"/>
                <a:cs typeface="Comic Sans MS"/>
              </a:rPr>
              <a:t>2016</a:t>
            </a:r>
            <a:endParaRPr lang="en-US" sz="3600" dirty="0">
              <a:latin typeface="Comic Sans MS"/>
              <a:cs typeface="Comic Sans MS"/>
            </a:endParaRPr>
          </a:p>
        </p:txBody>
      </p:sp>
      <p:sp>
        <p:nvSpPr>
          <p:cNvPr id="3" name="Subtitle 2"/>
          <p:cNvSpPr>
            <a:spLocks noGrp="1"/>
          </p:cNvSpPr>
          <p:nvPr>
            <p:ph type="subTitle" idx="1"/>
          </p:nvPr>
        </p:nvSpPr>
        <p:spPr>
          <a:xfrm>
            <a:off x="177195" y="3620372"/>
            <a:ext cx="8741619" cy="1752600"/>
          </a:xfrm>
        </p:spPr>
        <p:txBody>
          <a:bodyPr/>
          <a:lstStyle/>
          <a:p>
            <a:r>
              <a:rPr lang="en-US" sz="2400" dirty="0" smtClean="0">
                <a:solidFill>
                  <a:schemeClr val="tx1"/>
                </a:solidFill>
                <a:latin typeface="Comic Sans MS"/>
                <a:cs typeface="Comic Sans MS"/>
              </a:rPr>
              <a:t>Lecture 1: </a:t>
            </a:r>
          </a:p>
          <a:p>
            <a:r>
              <a:rPr lang="en-US" sz="2400" dirty="0" smtClean="0">
                <a:solidFill>
                  <a:schemeClr val="tx1"/>
                </a:solidFill>
                <a:latin typeface="Comic Sans MS"/>
                <a:cs typeface="Comic Sans MS"/>
              </a:rPr>
              <a:t>Where are we today? </a:t>
            </a:r>
            <a:endParaRPr lang="en-US" sz="2400" dirty="0">
              <a:solidFill>
                <a:schemeClr val="tx1"/>
              </a:solidFill>
              <a:latin typeface="Comic Sans MS"/>
              <a:cs typeface="Comic Sans MS"/>
            </a:endParaRPr>
          </a:p>
        </p:txBody>
      </p:sp>
    </p:spTree>
    <p:extLst>
      <p:ext uri="{BB962C8B-B14F-4D97-AF65-F5344CB8AC3E}">
        <p14:creationId xmlns:p14="http://schemas.microsoft.com/office/powerpoint/2010/main" val="10221771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304800"/>
            <a:ext cx="7772400" cy="711200"/>
          </a:xfrm>
        </p:spPr>
        <p:txBody>
          <a:bodyPr/>
          <a:lstStyle/>
          <a:p>
            <a:r>
              <a:rPr lang="en-US" dirty="0" smtClean="0"/>
              <a:t>Accountability and Anonymity</a:t>
            </a:r>
            <a:endParaRPr lang="en-US" dirty="0"/>
          </a:p>
        </p:txBody>
      </p:sp>
      <p:sp>
        <p:nvSpPr>
          <p:cNvPr id="3" name="Content Placeholder 2"/>
          <p:cNvSpPr>
            <a:spLocks noGrp="1"/>
          </p:cNvSpPr>
          <p:nvPr>
            <p:ph idx="1"/>
          </p:nvPr>
        </p:nvSpPr>
        <p:spPr>
          <a:xfrm>
            <a:off x="634999" y="1473201"/>
            <a:ext cx="7772400" cy="3657599"/>
          </a:xfrm>
        </p:spPr>
        <p:txBody>
          <a:bodyPr/>
          <a:lstStyle/>
          <a:p>
            <a:pPr marL="0" indent="0">
              <a:buNone/>
            </a:pPr>
            <a:r>
              <a:rPr lang="en-US" sz="2000" dirty="0" smtClean="0"/>
              <a:t>Accountability: </a:t>
            </a:r>
          </a:p>
          <a:p>
            <a:r>
              <a:rPr lang="en-US" sz="2000" dirty="0" smtClean="0"/>
              <a:t>Ability to be called to account, take responsibility</a:t>
            </a:r>
          </a:p>
          <a:p>
            <a:r>
              <a:rPr lang="en-US" sz="2000" dirty="0" smtClean="0"/>
              <a:t>Butler Lampson’s definition re spam</a:t>
            </a:r>
          </a:p>
          <a:p>
            <a:r>
              <a:rPr lang="en-US" sz="2000" dirty="0" smtClean="0"/>
              <a:t>Forensics as a form of accountability</a:t>
            </a:r>
          </a:p>
          <a:p>
            <a:pPr marL="457200" lvl="1" indent="0">
              <a:buNone/>
            </a:pPr>
            <a:endParaRPr lang="en-US" sz="2000" dirty="0" smtClean="0"/>
          </a:p>
          <a:p>
            <a:pPr marL="57150" indent="0">
              <a:buNone/>
            </a:pPr>
            <a:r>
              <a:rPr lang="en-US" sz="2000" dirty="0" smtClean="0"/>
              <a:t>Anonymity</a:t>
            </a:r>
          </a:p>
          <a:p>
            <a:pPr indent="-285750"/>
            <a:r>
              <a:rPr lang="en-US" sz="2000" dirty="0" smtClean="0"/>
              <a:t>Ability not to be identified with some action</a:t>
            </a:r>
          </a:p>
          <a:p>
            <a:pPr indent="-285750"/>
            <a:r>
              <a:rPr lang="en-US" sz="2000" dirty="0" err="1" smtClean="0"/>
              <a:t>Pseudonymity</a:t>
            </a:r>
            <a:r>
              <a:rPr lang="en-US" sz="2000" dirty="0" smtClean="0"/>
              <a:t> (Federalist papers, e.g.)</a:t>
            </a:r>
          </a:p>
          <a:p>
            <a:pPr indent="-285750"/>
            <a:r>
              <a:rPr lang="en-US" sz="2000" dirty="0" smtClean="0"/>
              <a:t>Participation in experimental trials</a:t>
            </a:r>
          </a:p>
          <a:p>
            <a:pPr indent="-285750"/>
            <a:r>
              <a:rPr lang="en-US" sz="2000" dirty="0" smtClean="0"/>
              <a:t>Re-identification</a:t>
            </a:r>
          </a:p>
          <a:p>
            <a:pPr indent="-285750"/>
            <a:endParaRPr lang="en-US" dirty="0"/>
          </a:p>
        </p:txBody>
      </p:sp>
    </p:spTree>
    <p:extLst>
      <p:ext uri="{BB962C8B-B14F-4D97-AF65-F5344CB8AC3E}">
        <p14:creationId xmlns:p14="http://schemas.microsoft.com/office/powerpoint/2010/main" val="19904557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r>
              <a:rPr lang="en-US" sz="2400" dirty="0" smtClean="0"/>
              <a:t>Are </a:t>
            </a:r>
            <a:r>
              <a:rPr lang="en-US" sz="2400" dirty="0"/>
              <a:t>accountability and anonymity antithetical? Can we have both?</a:t>
            </a:r>
          </a:p>
          <a:p>
            <a:pPr marL="0" indent="0">
              <a:buNone/>
            </a:pPr>
            <a:endParaRPr lang="en-US" sz="2400" dirty="0" smtClean="0"/>
          </a:p>
          <a:p>
            <a:pPr marL="0" indent="0">
              <a:buNone/>
            </a:pPr>
            <a:endParaRPr lang="en-US" sz="2400" dirty="0"/>
          </a:p>
          <a:p>
            <a:pPr marL="0" indent="0">
              <a:buNone/>
            </a:pPr>
            <a:r>
              <a:rPr lang="en-US" sz="2400" dirty="0"/>
              <a:t>What about security and privacy? Can we have one without the other?</a:t>
            </a:r>
          </a:p>
          <a:p>
            <a:endParaRPr lang="en-US" sz="2400" dirty="0"/>
          </a:p>
        </p:txBody>
      </p:sp>
    </p:spTree>
    <p:extLst>
      <p:ext uri="{BB962C8B-B14F-4D97-AF65-F5344CB8AC3E}">
        <p14:creationId xmlns:p14="http://schemas.microsoft.com/office/powerpoint/2010/main" val="32458724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39700"/>
            <a:ext cx="7772400" cy="1143000"/>
          </a:xfrm>
        </p:spPr>
        <p:txBody>
          <a:bodyPr/>
          <a:lstStyle/>
          <a:p>
            <a:r>
              <a:rPr lang="en-US" dirty="0" err="1" smtClean="0"/>
              <a:t>Cybersecurity</a:t>
            </a:r>
            <a:r>
              <a:rPr lang="en-US" dirty="0" smtClean="0"/>
              <a:t> and Economics</a:t>
            </a:r>
            <a:endParaRPr lang="en-US" dirty="0"/>
          </a:p>
        </p:txBody>
      </p:sp>
      <p:sp>
        <p:nvSpPr>
          <p:cNvPr id="3" name="Content Placeholder 2"/>
          <p:cNvSpPr>
            <a:spLocks noGrp="1"/>
          </p:cNvSpPr>
          <p:nvPr>
            <p:ph idx="1"/>
          </p:nvPr>
        </p:nvSpPr>
        <p:spPr>
          <a:xfrm>
            <a:off x="723900" y="1206500"/>
            <a:ext cx="7861300" cy="5130800"/>
          </a:xfrm>
        </p:spPr>
        <p:txBody>
          <a:bodyPr/>
          <a:lstStyle/>
          <a:p>
            <a:r>
              <a:rPr lang="en-US" sz="2400" dirty="0"/>
              <a:t>Information asymmetry and the market for </a:t>
            </a:r>
            <a:r>
              <a:rPr lang="en-US" sz="2400" dirty="0" smtClean="0"/>
              <a:t>lemons</a:t>
            </a:r>
          </a:p>
          <a:p>
            <a:pPr lvl="1"/>
            <a:r>
              <a:rPr lang="en-US" sz="2400" dirty="0" err="1" smtClean="0"/>
              <a:t>Akerloff</a:t>
            </a:r>
            <a:r>
              <a:rPr lang="en-US" sz="2400" dirty="0" smtClean="0"/>
              <a:t> </a:t>
            </a:r>
          </a:p>
          <a:p>
            <a:pPr lvl="1"/>
            <a:r>
              <a:rPr lang="en-US" sz="2400" dirty="0" smtClean="0"/>
              <a:t>Consumer can’t distinguish good car (secure system) from lemon (insecure system) and so market fails to reward producer of good car (secure system) and they disappear from market</a:t>
            </a:r>
          </a:p>
          <a:p>
            <a:r>
              <a:rPr lang="en-US" sz="2400" dirty="0" smtClean="0"/>
              <a:t>Public goods: is </a:t>
            </a:r>
            <a:r>
              <a:rPr lang="en-US" sz="2400" dirty="0" err="1" smtClean="0"/>
              <a:t>cybersecurity</a:t>
            </a:r>
            <a:r>
              <a:rPr lang="en-US" sz="2400" dirty="0" smtClean="0"/>
              <a:t> a public good?</a:t>
            </a:r>
          </a:p>
          <a:p>
            <a:pPr lvl="1"/>
            <a:r>
              <a:rPr lang="en-US" sz="2400" dirty="0" smtClean="0"/>
              <a:t>Schneider and Mulligan</a:t>
            </a:r>
          </a:p>
          <a:p>
            <a:pPr lvl="1"/>
            <a:r>
              <a:rPr lang="en-US" sz="2400" dirty="0" smtClean="0"/>
              <a:t>Network security: non-</a:t>
            </a:r>
            <a:r>
              <a:rPr lang="en-US" sz="2400" dirty="0" err="1" smtClean="0"/>
              <a:t>rivalrous</a:t>
            </a:r>
            <a:r>
              <a:rPr lang="en-US" sz="2400" dirty="0" smtClean="0"/>
              <a:t> and non-excludable</a:t>
            </a:r>
            <a:endParaRPr lang="en-US" sz="2400" dirty="0"/>
          </a:p>
          <a:p>
            <a:r>
              <a:rPr lang="en-US" sz="2400" dirty="0" smtClean="0"/>
              <a:t>Liability and insurance</a:t>
            </a:r>
          </a:p>
          <a:p>
            <a:endParaRPr lang="en-US" dirty="0"/>
          </a:p>
          <a:p>
            <a:endParaRPr lang="en-US" dirty="0"/>
          </a:p>
        </p:txBody>
      </p:sp>
    </p:spTree>
    <p:extLst>
      <p:ext uri="{BB962C8B-B14F-4D97-AF65-F5344CB8AC3E}">
        <p14:creationId xmlns:p14="http://schemas.microsoft.com/office/powerpoint/2010/main" val="27912521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Cybersecurity</a:t>
            </a:r>
            <a:r>
              <a:rPr lang="en-US" dirty="0" smtClean="0"/>
              <a:t> and Human Behavior</a:t>
            </a:r>
            <a:endParaRPr lang="en-US" dirty="0"/>
          </a:p>
        </p:txBody>
      </p:sp>
      <p:sp>
        <p:nvSpPr>
          <p:cNvPr id="3" name="Content Placeholder 2"/>
          <p:cNvSpPr>
            <a:spLocks noGrp="1"/>
          </p:cNvSpPr>
          <p:nvPr>
            <p:ph idx="1"/>
          </p:nvPr>
        </p:nvSpPr>
        <p:spPr>
          <a:xfrm>
            <a:off x="469900" y="1714500"/>
            <a:ext cx="8458200" cy="4114800"/>
          </a:xfrm>
        </p:spPr>
        <p:txBody>
          <a:bodyPr/>
          <a:lstStyle/>
          <a:p>
            <a:r>
              <a:rPr lang="en-US" sz="2400" dirty="0" smtClean="0"/>
              <a:t>Central role of people in </a:t>
            </a:r>
            <a:r>
              <a:rPr lang="en-US" sz="2400" dirty="0" err="1" smtClean="0"/>
              <a:t>cybersecurity</a:t>
            </a:r>
            <a:endParaRPr lang="en-US" sz="2400" dirty="0" smtClean="0"/>
          </a:p>
          <a:p>
            <a:pPr marL="457200" lvl="1" indent="0">
              <a:buNone/>
            </a:pPr>
            <a:r>
              <a:rPr lang="en-US" sz="2400" dirty="0" smtClean="0"/>
              <a:t> (Pogo: “</a:t>
            </a:r>
            <a:r>
              <a:rPr lang="en-US" sz="2400" dirty="0" smtClean="0">
                <a:hlinkClick r:id="rId2" action="ppaction://hlinksldjump"/>
              </a:rPr>
              <a:t>We have met the enemy, and he is us!</a:t>
            </a:r>
            <a:r>
              <a:rPr lang="en-US" sz="2400" dirty="0" smtClean="0"/>
              <a:t>”)</a:t>
            </a:r>
          </a:p>
          <a:p>
            <a:endParaRPr lang="en-US" dirty="0" smtClean="0"/>
          </a:p>
          <a:p>
            <a:pPr lvl="1"/>
            <a:r>
              <a:rPr lang="en-US" sz="2400" dirty="0" smtClean="0"/>
              <a:t>As consumers: What do we buy? How do we decide?</a:t>
            </a:r>
            <a:endParaRPr lang="en-US" sz="2400" dirty="0"/>
          </a:p>
          <a:p>
            <a:pPr lvl="1"/>
            <a:r>
              <a:rPr lang="en-US" sz="2400" dirty="0" smtClean="0"/>
              <a:t>As individual users</a:t>
            </a:r>
          </a:p>
          <a:p>
            <a:pPr lvl="1"/>
            <a:r>
              <a:rPr lang="en-US" sz="2400" dirty="0" smtClean="0"/>
              <a:t>As system administrators</a:t>
            </a:r>
          </a:p>
          <a:p>
            <a:pPr lvl="1"/>
            <a:r>
              <a:rPr lang="en-US" sz="2400" dirty="0" smtClean="0"/>
              <a:t>As technology designers and developers</a:t>
            </a:r>
          </a:p>
          <a:p>
            <a:pPr lvl="1"/>
            <a:r>
              <a:rPr lang="en-US" sz="2400" dirty="0" smtClean="0"/>
              <a:t>As hackers</a:t>
            </a:r>
          </a:p>
          <a:p>
            <a:pPr lvl="1"/>
            <a:r>
              <a:rPr lang="en-US" sz="2400" dirty="0" smtClean="0"/>
              <a:t>As trolls</a:t>
            </a:r>
          </a:p>
          <a:p>
            <a:pPr lvl="1"/>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163126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6400"/>
            <a:ext cx="7772400" cy="1143000"/>
          </a:xfrm>
        </p:spPr>
        <p:txBody>
          <a:bodyPr/>
          <a:lstStyle/>
          <a:p>
            <a:r>
              <a:rPr lang="en-US" dirty="0" smtClean="0"/>
              <a:t>U.S. Government</a:t>
            </a:r>
            <a:endParaRPr lang="en-US" dirty="0"/>
          </a:p>
        </p:txBody>
      </p:sp>
      <p:sp>
        <p:nvSpPr>
          <p:cNvPr id="3" name="Content Placeholder 2"/>
          <p:cNvSpPr>
            <a:spLocks noGrp="1"/>
          </p:cNvSpPr>
          <p:nvPr>
            <p:ph idx="1"/>
          </p:nvPr>
        </p:nvSpPr>
        <p:spPr>
          <a:xfrm>
            <a:off x="596900" y="1600200"/>
            <a:ext cx="8013700" cy="4114800"/>
          </a:xfrm>
        </p:spPr>
        <p:txBody>
          <a:bodyPr/>
          <a:lstStyle/>
          <a:p>
            <a:r>
              <a:rPr lang="en-US" sz="2400" dirty="0" smtClean="0"/>
              <a:t>Federal</a:t>
            </a:r>
          </a:p>
          <a:p>
            <a:pPr lvl="1"/>
            <a:r>
              <a:rPr lang="en-US" sz="2400" dirty="0" smtClean="0"/>
              <a:t>Executive: President, Departments and Agencies</a:t>
            </a:r>
          </a:p>
          <a:p>
            <a:pPr lvl="1"/>
            <a:r>
              <a:rPr lang="en-US" sz="2400" dirty="0" smtClean="0"/>
              <a:t>Legislative: Congress</a:t>
            </a:r>
          </a:p>
          <a:p>
            <a:pPr lvl="1"/>
            <a:r>
              <a:rPr lang="en-US" sz="2400" dirty="0" smtClean="0"/>
              <a:t>Judicial: Supreme Court and District Courts</a:t>
            </a:r>
            <a:endParaRPr lang="en-US" sz="2400" dirty="0"/>
          </a:p>
          <a:p>
            <a:r>
              <a:rPr lang="en-US" sz="2400" dirty="0" smtClean="0"/>
              <a:t>States</a:t>
            </a:r>
          </a:p>
          <a:p>
            <a:pPr lvl="1"/>
            <a:r>
              <a:rPr lang="en-US" sz="2400" dirty="0" smtClean="0"/>
              <a:t>Governors, legislatures, courts</a:t>
            </a:r>
          </a:p>
          <a:p>
            <a:r>
              <a:rPr lang="en-US" sz="2400" dirty="0" smtClean="0"/>
              <a:t>Local</a:t>
            </a:r>
          </a:p>
          <a:p>
            <a:pPr lvl="1"/>
            <a:r>
              <a:rPr lang="en-US" sz="2400" dirty="0" smtClean="0"/>
              <a:t>Cities, towns, etc.</a:t>
            </a:r>
          </a:p>
        </p:txBody>
      </p:sp>
    </p:spTree>
    <p:extLst>
      <p:ext uri="{BB962C8B-B14F-4D97-AF65-F5344CB8AC3E}">
        <p14:creationId xmlns:p14="http://schemas.microsoft.com/office/powerpoint/2010/main" val="39872305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445500" cy="1143000"/>
          </a:xfrm>
        </p:spPr>
        <p:txBody>
          <a:bodyPr/>
          <a:lstStyle/>
          <a:p>
            <a:r>
              <a:rPr lang="en-US" sz="2400" u="sng" dirty="0" smtClean="0"/>
              <a:t>What does the President control?</a:t>
            </a:r>
            <a:r>
              <a:rPr lang="en-US" sz="2400" dirty="0" smtClean="0"/>
              <a:t/>
            </a:r>
            <a:br>
              <a:rPr lang="en-US" sz="2400" dirty="0" smtClean="0"/>
            </a:br>
            <a:r>
              <a:rPr lang="en-US" sz="2400" dirty="0" smtClean="0"/>
              <a:t>U.S. Government Departments with major </a:t>
            </a:r>
            <a:r>
              <a:rPr lang="en-US" sz="2400" dirty="0" err="1" smtClean="0"/>
              <a:t>Cybersecurity</a:t>
            </a:r>
            <a:r>
              <a:rPr lang="en-US" sz="2400" dirty="0" smtClean="0"/>
              <a:t> and Privacy concerns / responsibilities</a:t>
            </a:r>
            <a:endParaRPr lang="en-US" sz="2400" dirty="0"/>
          </a:p>
        </p:txBody>
      </p:sp>
      <p:sp>
        <p:nvSpPr>
          <p:cNvPr id="3" name="Content Placeholder 2"/>
          <p:cNvSpPr>
            <a:spLocks noGrp="1"/>
          </p:cNvSpPr>
          <p:nvPr>
            <p:ph idx="1"/>
          </p:nvPr>
        </p:nvSpPr>
        <p:spPr>
          <a:xfrm>
            <a:off x="584200" y="1257300"/>
            <a:ext cx="8064500" cy="5003800"/>
          </a:xfrm>
        </p:spPr>
        <p:txBody>
          <a:bodyPr/>
          <a:lstStyle/>
          <a:p>
            <a:r>
              <a:rPr lang="en-US" dirty="0"/>
              <a:t>Department of Defense: protecting, </a:t>
            </a:r>
            <a:r>
              <a:rPr lang="en-US" dirty="0" smtClean="0"/>
              <a:t>international surveillance, </a:t>
            </a:r>
            <a:r>
              <a:rPr lang="en-US" dirty="0"/>
              <a:t>attacking; </a:t>
            </a:r>
            <a:r>
              <a:rPr lang="en-US" dirty="0" smtClean="0"/>
              <a:t>research (NSA, DIA, DARPA,  … )</a:t>
            </a:r>
            <a:endParaRPr lang="en-US" dirty="0"/>
          </a:p>
          <a:p>
            <a:r>
              <a:rPr lang="en-US" dirty="0"/>
              <a:t>Department of Homeland Security: infrastructure </a:t>
            </a:r>
            <a:r>
              <a:rPr lang="en-US" dirty="0" smtClean="0"/>
              <a:t>protection</a:t>
            </a:r>
          </a:p>
          <a:p>
            <a:r>
              <a:rPr lang="en-US" dirty="0" smtClean="0"/>
              <a:t>Department of Justice: prosecution of cyber-crime, anti-trust, FBI</a:t>
            </a:r>
            <a:endParaRPr lang="en-US" dirty="0"/>
          </a:p>
          <a:p>
            <a:r>
              <a:rPr lang="en-US" dirty="0" smtClean="0"/>
              <a:t>Department of State: promulgating freedom of expression, authentication (passports)</a:t>
            </a:r>
          </a:p>
          <a:p>
            <a:r>
              <a:rPr lang="en-US" dirty="0" smtClean="0"/>
              <a:t>Department of Treasury: protection of financial systems, national and international</a:t>
            </a:r>
          </a:p>
          <a:p>
            <a:r>
              <a:rPr lang="en-US" dirty="0" smtClean="0"/>
              <a:t>Department </a:t>
            </a:r>
            <a:r>
              <a:rPr lang="en-US" dirty="0"/>
              <a:t>of Commerce: </a:t>
            </a:r>
            <a:r>
              <a:rPr lang="en-US" dirty="0" smtClean="0"/>
              <a:t>international trade</a:t>
            </a:r>
            <a:r>
              <a:rPr lang="en-US" dirty="0"/>
              <a:t>, standards (NIST</a:t>
            </a:r>
            <a:r>
              <a:rPr lang="en-US" dirty="0" smtClean="0"/>
              <a:t>)</a:t>
            </a:r>
          </a:p>
          <a:p>
            <a:r>
              <a:rPr lang="en-US" dirty="0" smtClean="0"/>
              <a:t>Department of Health and Human Services: medical records (HIPAA), medical devices (FDA), medical research (NIH)</a:t>
            </a:r>
          </a:p>
          <a:p>
            <a:r>
              <a:rPr lang="en-US" dirty="0" smtClean="0"/>
              <a:t>Department of Energy: nuclear weapons control, national labs (research)</a:t>
            </a:r>
          </a:p>
          <a:p>
            <a:r>
              <a:rPr lang="en-US" dirty="0" smtClean="0"/>
              <a:t>Department of Transportation: aircraft and aviation system safety, drones (FAA); automotive safety (self driving cars?)</a:t>
            </a:r>
          </a:p>
          <a:p>
            <a:pPr marL="0" indent="0">
              <a:buNone/>
            </a:pPr>
            <a:r>
              <a:rPr lang="en-US" dirty="0" smtClean="0"/>
              <a:t>[there are 6 more departments – can you name them? – see below]</a:t>
            </a:r>
            <a:endParaRPr lang="en-US" dirty="0"/>
          </a:p>
        </p:txBody>
      </p:sp>
      <p:sp>
        <p:nvSpPr>
          <p:cNvPr id="4" name="TextBox 3"/>
          <p:cNvSpPr txBox="1"/>
          <p:nvPr/>
        </p:nvSpPr>
        <p:spPr>
          <a:xfrm rot="10800000">
            <a:off x="4110125" y="6362700"/>
            <a:ext cx="3530634" cy="338554"/>
          </a:xfrm>
          <a:prstGeom prst="rect">
            <a:avLst/>
          </a:prstGeom>
          <a:noFill/>
        </p:spPr>
        <p:txBody>
          <a:bodyPr wrap="none" rtlCol="0">
            <a:spAutoFit/>
          </a:bodyPr>
          <a:lstStyle/>
          <a:p>
            <a:r>
              <a:rPr lang="en-US" sz="1600" dirty="0">
                <a:latin typeface="+mn-lt"/>
              </a:rPr>
              <a:t>(</a:t>
            </a:r>
            <a:r>
              <a:rPr lang="en-US" sz="1600" dirty="0" smtClean="0">
                <a:latin typeface="+mn-lt"/>
              </a:rPr>
              <a:t>USDA, ED, HUD, DOL, DOI, DVA)</a:t>
            </a:r>
            <a:endParaRPr lang="en-US" sz="1600" dirty="0">
              <a:latin typeface="+mn-lt"/>
            </a:endParaRPr>
          </a:p>
        </p:txBody>
      </p:sp>
    </p:spTree>
    <p:extLst>
      <p:ext uri="{BB962C8B-B14F-4D97-AF65-F5344CB8AC3E}">
        <p14:creationId xmlns:p14="http://schemas.microsoft.com/office/powerpoint/2010/main" val="20314779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3200"/>
            <a:ext cx="7772400" cy="1143000"/>
          </a:xfrm>
        </p:spPr>
        <p:txBody>
          <a:bodyPr/>
          <a:lstStyle/>
          <a:p>
            <a:r>
              <a:rPr lang="en-US" sz="2400" u="sng" dirty="0" smtClean="0"/>
              <a:t>What does the President control?</a:t>
            </a:r>
            <a:br>
              <a:rPr lang="en-US" sz="2400" u="sng" dirty="0" smtClean="0"/>
            </a:br>
            <a:r>
              <a:rPr lang="en-US" dirty="0" smtClean="0"/>
              <a:t>Federal Agencies with </a:t>
            </a:r>
            <a:r>
              <a:rPr lang="en-US" dirty="0" err="1" smtClean="0"/>
              <a:t>Cybersecurity</a:t>
            </a:r>
            <a:r>
              <a:rPr lang="en-US" dirty="0" smtClean="0"/>
              <a:t> concerns/responsibilities</a:t>
            </a:r>
            <a:endParaRPr lang="en-US" dirty="0"/>
          </a:p>
        </p:txBody>
      </p:sp>
      <p:sp>
        <p:nvSpPr>
          <p:cNvPr id="3" name="Content Placeholder 2"/>
          <p:cNvSpPr>
            <a:spLocks noGrp="1"/>
          </p:cNvSpPr>
          <p:nvPr>
            <p:ph idx="1"/>
          </p:nvPr>
        </p:nvSpPr>
        <p:spPr>
          <a:xfrm>
            <a:off x="635000" y="1562100"/>
            <a:ext cx="7848600" cy="4470400"/>
          </a:xfrm>
        </p:spPr>
        <p:txBody>
          <a:bodyPr/>
          <a:lstStyle/>
          <a:p>
            <a:r>
              <a:rPr lang="en-US" sz="2000" dirty="0" smtClean="0"/>
              <a:t>Intelligence agencies (CIA, NRO, NGIA,…)</a:t>
            </a:r>
          </a:p>
          <a:p>
            <a:r>
              <a:rPr lang="en-US" sz="2000" dirty="0" smtClean="0"/>
              <a:t>Federal Trade Commission (privacy enforcement under fair business practices)</a:t>
            </a:r>
          </a:p>
          <a:p>
            <a:r>
              <a:rPr lang="en-US" sz="2000" dirty="0" smtClean="0"/>
              <a:t>Federal Communications Commission (regulation of communication networks, “network neutrality” a current concern)</a:t>
            </a:r>
          </a:p>
          <a:p>
            <a:r>
              <a:rPr lang="en-US" sz="2000" dirty="0"/>
              <a:t>Securities and Exchange Commission (SEC) – securities trading </a:t>
            </a:r>
          </a:p>
          <a:p>
            <a:r>
              <a:rPr lang="en-US" sz="2000" dirty="0" smtClean="0"/>
              <a:t>Federal Energy Regulatory Commission (FERC – power grid)</a:t>
            </a:r>
          </a:p>
          <a:p>
            <a:r>
              <a:rPr lang="en-US" sz="2000" dirty="0" smtClean="0"/>
              <a:t>Nuclear Regulatory Commission (NRC) – reactor cyber security</a:t>
            </a:r>
          </a:p>
          <a:p>
            <a:r>
              <a:rPr lang="en-US" sz="2000" dirty="0" smtClean="0"/>
              <a:t>National Science Foundation: research, education</a:t>
            </a:r>
          </a:p>
          <a:p>
            <a:endParaRPr lang="en-US" dirty="0" smtClean="0"/>
          </a:p>
          <a:p>
            <a:endParaRPr lang="en-US" dirty="0" smtClean="0"/>
          </a:p>
          <a:p>
            <a:endParaRPr lang="en-US" dirty="0"/>
          </a:p>
        </p:txBody>
      </p:sp>
    </p:spTree>
    <p:extLst>
      <p:ext uri="{BB962C8B-B14F-4D97-AF65-F5344CB8AC3E}">
        <p14:creationId xmlns:p14="http://schemas.microsoft.com/office/powerpoint/2010/main" val="26061252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90500"/>
            <a:ext cx="7772400" cy="1143000"/>
          </a:xfrm>
        </p:spPr>
        <p:txBody>
          <a:bodyPr/>
          <a:lstStyle/>
          <a:p>
            <a:r>
              <a:rPr lang="en-US" sz="3600" smtClean="0"/>
              <a:t>Wrap up</a:t>
            </a:r>
            <a:endParaRPr lang="en-US" sz="3600" dirty="0"/>
          </a:p>
        </p:txBody>
      </p:sp>
      <p:sp>
        <p:nvSpPr>
          <p:cNvPr id="3" name="Content Placeholder 2"/>
          <p:cNvSpPr>
            <a:spLocks noGrp="1"/>
          </p:cNvSpPr>
          <p:nvPr>
            <p:ph idx="1"/>
          </p:nvPr>
        </p:nvSpPr>
        <p:spPr>
          <a:xfrm>
            <a:off x="685800" y="1422400"/>
            <a:ext cx="7772400" cy="4673600"/>
          </a:xfrm>
        </p:spPr>
        <p:txBody>
          <a:bodyPr/>
          <a:lstStyle/>
          <a:p>
            <a:r>
              <a:rPr lang="en-US" sz="2400" dirty="0" smtClean="0"/>
              <a:t>It’s complicated!</a:t>
            </a:r>
          </a:p>
          <a:p>
            <a:pPr lvl="1"/>
            <a:r>
              <a:rPr lang="en-US" sz="2400" dirty="0" smtClean="0"/>
              <a:t>But there are some underlying technical and policy issues that we can study and use to organize our understanding</a:t>
            </a:r>
          </a:p>
          <a:p>
            <a:endParaRPr lang="en-US" sz="2400" dirty="0"/>
          </a:p>
          <a:p>
            <a:r>
              <a:rPr lang="en-US" sz="2400" dirty="0" smtClean="0"/>
              <a:t>What is a future President likely to face?</a:t>
            </a:r>
          </a:p>
          <a:p>
            <a:pPr lvl="1"/>
            <a:r>
              <a:rPr lang="en-US" sz="2400" dirty="0" smtClean="0"/>
              <a:t>National security issues</a:t>
            </a:r>
          </a:p>
          <a:p>
            <a:pPr lvl="1"/>
            <a:r>
              <a:rPr lang="en-US" sz="2400" dirty="0" smtClean="0"/>
              <a:t>Commerce and trade issues</a:t>
            </a:r>
            <a:endParaRPr lang="en-US" sz="2400" dirty="0"/>
          </a:p>
          <a:p>
            <a:pPr lvl="1"/>
            <a:r>
              <a:rPr lang="en-US" sz="2400" dirty="0" smtClean="0"/>
              <a:t>Public health and welfare issues</a:t>
            </a:r>
          </a:p>
          <a:p>
            <a:pPr lvl="1"/>
            <a:endParaRPr lang="en-US" dirty="0"/>
          </a:p>
        </p:txBody>
      </p:sp>
    </p:spTree>
    <p:extLst>
      <p:ext uri="{BB962C8B-B14F-4D97-AF65-F5344CB8AC3E}">
        <p14:creationId xmlns:p14="http://schemas.microsoft.com/office/powerpoint/2010/main" val="37102313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216"/>
          <p:cNvSpPr/>
          <p:nvPr/>
        </p:nvSpPr>
        <p:spPr>
          <a:xfrm>
            <a:off x="6290235" y="2822328"/>
            <a:ext cx="2749177" cy="3824936"/>
          </a:xfrm>
          <a:prstGeom prst="rect">
            <a:avLst/>
          </a:prstGeom>
          <a:solidFill>
            <a:srgbClr val="FFFFFF"/>
          </a:solidFill>
          <a:ln>
            <a:solidFill>
              <a:schemeClr val="accent1"/>
            </a:solidFill>
          </a:ln>
          <a:effectLst>
            <a:outerShdw blurRad="50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01657" y="42684"/>
            <a:ext cx="4784569" cy="727431"/>
          </a:xfrm>
        </p:spPr>
        <p:txBody>
          <a:bodyPr>
            <a:noAutofit/>
          </a:bodyPr>
          <a:lstStyle/>
          <a:p>
            <a:r>
              <a:rPr lang="en-US" sz="2400" dirty="0" err="1" smtClean="0"/>
              <a:t>Cybersecurity</a:t>
            </a:r>
            <a:r>
              <a:rPr lang="en-US" sz="2400" dirty="0" smtClean="0"/>
              <a:t> for Future Presidents: Flow – Planned 2016</a:t>
            </a:r>
            <a:endParaRPr lang="en-US" sz="2400" dirty="0"/>
          </a:p>
        </p:txBody>
      </p:sp>
      <p:sp>
        <p:nvSpPr>
          <p:cNvPr id="4" name="Oval 3"/>
          <p:cNvSpPr/>
          <p:nvPr/>
        </p:nvSpPr>
        <p:spPr>
          <a:xfrm>
            <a:off x="6379881" y="2920900"/>
            <a:ext cx="2527599" cy="1185897"/>
          </a:xfrm>
          <a:prstGeom prst="ellipse">
            <a:avLst/>
          </a:prstGeom>
          <a:solidFill>
            <a:srgbClr val="A7C8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n w="10541" cmpd="sng">
                  <a:solidFill>
                    <a:schemeClr val="accent1">
                      <a:shade val="88000"/>
                      <a:satMod val="110000"/>
                    </a:schemeClr>
                  </a:solidFill>
                  <a:prstDash val="solid"/>
                </a:ln>
                <a:solidFill>
                  <a:srgbClr val="0000FF"/>
                </a:solidFill>
                <a:latin typeface="Arial"/>
                <a:cs typeface="Arial"/>
              </a:rPr>
              <a:t>Learning Objective #1</a:t>
            </a:r>
            <a:r>
              <a:rPr lang="en-US" sz="1100" b="1" dirty="0" smtClean="0">
                <a:ln w="10541" cmpd="sng">
                  <a:solidFill>
                    <a:schemeClr val="accent1">
                      <a:shade val="88000"/>
                      <a:satMod val="110000"/>
                    </a:schemeClr>
                  </a:solidFill>
                  <a:prstDash val="solid"/>
                </a:ln>
                <a:solidFill>
                  <a:srgbClr val="0000FF"/>
                </a:solidFill>
                <a:latin typeface="Arial"/>
                <a:cs typeface="Arial"/>
              </a:rPr>
              <a:t> </a:t>
            </a:r>
            <a:r>
              <a:rPr lang="en-US" sz="1800" b="1" dirty="0" smtClean="0">
                <a:ln w="10541" cmpd="sng">
                  <a:solidFill>
                    <a:schemeClr val="accent1">
                      <a:shade val="88000"/>
                      <a:satMod val="110000"/>
                    </a:schemeClr>
                  </a:solidFill>
                  <a:prstDash val="solid"/>
                </a:ln>
                <a:solidFill>
                  <a:srgbClr val="0000FF"/>
                </a:solidFill>
                <a:latin typeface="Arial"/>
                <a:cs typeface="Arial"/>
              </a:rPr>
              <a:t>Technical Foundations</a:t>
            </a:r>
            <a:endParaRPr lang="en-US" sz="1800" b="1" dirty="0">
              <a:ln w="10541" cmpd="sng">
                <a:solidFill>
                  <a:schemeClr val="accent1">
                    <a:shade val="88000"/>
                    <a:satMod val="110000"/>
                  </a:schemeClr>
                </a:solidFill>
                <a:prstDash val="solid"/>
              </a:ln>
              <a:solidFill>
                <a:srgbClr val="0000FF"/>
              </a:solidFill>
              <a:latin typeface="Arial"/>
              <a:cs typeface="Arial"/>
            </a:endParaRPr>
          </a:p>
        </p:txBody>
      </p:sp>
      <p:sp>
        <p:nvSpPr>
          <p:cNvPr id="6" name="Oval 5"/>
          <p:cNvSpPr/>
          <p:nvPr/>
        </p:nvSpPr>
        <p:spPr>
          <a:xfrm>
            <a:off x="6379881" y="5375979"/>
            <a:ext cx="2525415" cy="1196580"/>
          </a:xfrm>
          <a:prstGeom prst="ellipse">
            <a:avLst/>
          </a:prstGeom>
          <a:solidFill>
            <a:srgbClr val="71FF3F"/>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smtClean="0">
                <a:ln w="10541" cmpd="sng">
                  <a:solidFill>
                    <a:schemeClr val="accent1">
                      <a:shade val="88000"/>
                      <a:satMod val="110000"/>
                    </a:schemeClr>
                  </a:solidFill>
                  <a:prstDash val="solid"/>
                </a:ln>
                <a:solidFill>
                  <a:srgbClr val="0000FF"/>
                </a:solidFill>
                <a:latin typeface="Arial"/>
                <a:cs typeface="Arial"/>
              </a:rPr>
              <a:t>Learning Objective #3 </a:t>
            </a:r>
          </a:p>
          <a:p>
            <a:pPr algn="ctr"/>
            <a:r>
              <a:rPr lang="en-US" sz="1800" b="1" dirty="0" smtClean="0">
                <a:ln w="10541" cmpd="sng">
                  <a:solidFill>
                    <a:schemeClr val="accent1">
                      <a:shade val="88000"/>
                      <a:satMod val="110000"/>
                    </a:schemeClr>
                  </a:solidFill>
                  <a:prstDash val="solid"/>
                </a:ln>
                <a:solidFill>
                  <a:srgbClr val="0000FF"/>
                </a:solidFill>
                <a:latin typeface="Arial"/>
                <a:cs typeface="Arial"/>
              </a:rPr>
              <a:t>Critical Thinking</a:t>
            </a:r>
            <a:endParaRPr lang="en-US" sz="1800" b="1" dirty="0">
              <a:ln w="10541" cmpd="sng">
                <a:solidFill>
                  <a:schemeClr val="accent1">
                    <a:shade val="88000"/>
                    <a:satMod val="110000"/>
                  </a:schemeClr>
                </a:solidFill>
                <a:prstDash val="solid"/>
              </a:ln>
              <a:solidFill>
                <a:srgbClr val="0000FF"/>
              </a:solidFill>
              <a:latin typeface="Arial"/>
              <a:cs typeface="Arial"/>
            </a:endParaRPr>
          </a:p>
        </p:txBody>
      </p:sp>
      <p:sp>
        <p:nvSpPr>
          <p:cNvPr id="7" name="Rounded Rectangle 6"/>
          <p:cNvSpPr/>
          <p:nvPr/>
        </p:nvSpPr>
        <p:spPr>
          <a:xfrm>
            <a:off x="327525" y="285172"/>
            <a:ext cx="1868912" cy="698371"/>
          </a:xfrm>
          <a:prstGeom prst="roundRect">
            <a:avLst/>
          </a:prstGeom>
          <a:gradFill flip="none" rotWithShape="1">
            <a:gsLst>
              <a:gs pos="0">
                <a:srgbClr val="FFFFFF"/>
              </a:gs>
              <a:gs pos="100000">
                <a:srgbClr val="FF6600"/>
              </a:gs>
              <a:gs pos="1000">
                <a:schemeClr val="accent5"/>
              </a:gs>
              <a:gs pos="67000">
                <a:srgbClr val="C6694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a:ln w="11430"/>
                <a:solidFill>
                  <a:schemeClr val="tx1"/>
                </a:solidFill>
                <a:latin typeface="Calibri"/>
                <a:cs typeface="Calibri"/>
              </a:rPr>
              <a:t>Lecture 1: Course intro, Debate format, Where are we?</a:t>
            </a:r>
          </a:p>
        </p:txBody>
      </p:sp>
      <p:sp>
        <p:nvSpPr>
          <p:cNvPr id="12" name="Oval 11"/>
          <p:cNvSpPr/>
          <p:nvPr/>
        </p:nvSpPr>
        <p:spPr>
          <a:xfrm>
            <a:off x="6379881" y="4178426"/>
            <a:ext cx="2527599" cy="1122602"/>
          </a:xfrm>
          <a:prstGeom prst="ellipse">
            <a:avLst/>
          </a:prstGeom>
          <a:solidFill>
            <a:srgbClr val="FF66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ln w="10541" cmpd="sng">
                  <a:solidFill>
                    <a:schemeClr val="accent1">
                      <a:shade val="88000"/>
                      <a:satMod val="110000"/>
                    </a:schemeClr>
                  </a:solidFill>
                  <a:prstDash val="solid"/>
                </a:ln>
                <a:solidFill>
                  <a:srgbClr val="0000FF"/>
                </a:solidFill>
                <a:latin typeface="Arial"/>
                <a:cs typeface="Arial"/>
              </a:rPr>
              <a:t>Learning Objective #2 </a:t>
            </a:r>
            <a:r>
              <a:rPr lang="en-US" sz="1800" b="1" dirty="0" smtClean="0">
                <a:ln w="10541" cmpd="sng">
                  <a:solidFill>
                    <a:schemeClr val="accent1">
                      <a:shade val="88000"/>
                      <a:satMod val="110000"/>
                    </a:schemeClr>
                  </a:solidFill>
                  <a:prstDash val="solid"/>
                </a:ln>
                <a:solidFill>
                  <a:srgbClr val="0000FF"/>
                </a:solidFill>
                <a:latin typeface="Arial"/>
                <a:cs typeface="Arial"/>
              </a:rPr>
              <a:t>History / Policy Foundations</a:t>
            </a:r>
            <a:endParaRPr lang="en-US" sz="1800" b="1" dirty="0">
              <a:ln w="10541" cmpd="sng">
                <a:solidFill>
                  <a:schemeClr val="accent1">
                    <a:shade val="88000"/>
                    <a:satMod val="110000"/>
                  </a:schemeClr>
                </a:solidFill>
                <a:prstDash val="solid"/>
              </a:ln>
              <a:solidFill>
                <a:srgbClr val="0000FF"/>
              </a:solidFill>
              <a:latin typeface="Arial"/>
              <a:cs typeface="Arial"/>
            </a:endParaRPr>
          </a:p>
        </p:txBody>
      </p:sp>
      <p:sp>
        <p:nvSpPr>
          <p:cNvPr id="13" name="Rounded Rectangle 12"/>
          <p:cNvSpPr/>
          <p:nvPr/>
        </p:nvSpPr>
        <p:spPr>
          <a:xfrm>
            <a:off x="500357" y="1210446"/>
            <a:ext cx="1506202" cy="623154"/>
          </a:xfrm>
          <a:prstGeom prst="roundRect">
            <a:avLst/>
          </a:prstGeom>
          <a:solidFill>
            <a:srgbClr val="A7C8FF"/>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smtClean="0">
                <a:ln w="11430"/>
                <a:solidFill>
                  <a:srgbClr val="000000"/>
                </a:solidFill>
                <a:effectLst/>
                <a:latin typeface="Calibri"/>
                <a:cs typeface="Calibri"/>
              </a:rPr>
              <a:t>Lecture 2: Data Representation</a:t>
            </a:r>
          </a:p>
        </p:txBody>
      </p:sp>
      <p:sp>
        <p:nvSpPr>
          <p:cNvPr id="24" name="Rounded Rectangle 23"/>
          <p:cNvSpPr/>
          <p:nvPr/>
        </p:nvSpPr>
        <p:spPr>
          <a:xfrm>
            <a:off x="3776739" y="804251"/>
            <a:ext cx="1676790" cy="650089"/>
          </a:xfrm>
          <a:prstGeom prst="roundRect">
            <a:avLst/>
          </a:prstGeom>
          <a:solidFill>
            <a:srgbClr val="71FF3F"/>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smtClean="0">
                <a:ln w="11430"/>
                <a:solidFill>
                  <a:srgbClr val="000000"/>
                </a:solidFill>
                <a:latin typeface="Calibri"/>
                <a:cs typeface="Calibri"/>
              </a:rPr>
              <a:t>Debate </a:t>
            </a:r>
            <a:r>
              <a:rPr lang="en-US" sz="1200" b="1" spc="50" dirty="0">
                <a:ln w="11430"/>
                <a:solidFill>
                  <a:srgbClr val="000000"/>
                </a:solidFill>
                <a:latin typeface="Calibri"/>
                <a:cs typeface="Calibri"/>
              </a:rPr>
              <a:t>#2: Right to be </a:t>
            </a:r>
            <a:r>
              <a:rPr lang="en-US" sz="1200" b="1" spc="50" dirty="0" smtClean="0">
                <a:ln w="11430"/>
                <a:solidFill>
                  <a:srgbClr val="000000"/>
                </a:solidFill>
                <a:latin typeface="Calibri"/>
                <a:cs typeface="Calibri"/>
              </a:rPr>
              <a:t>Forgotten</a:t>
            </a:r>
            <a:endParaRPr lang="en-US" sz="1200" b="1" spc="50" dirty="0">
              <a:ln w="11430"/>
              <a:solidFill>
                <a:srgbClr val="000000"/>
              </a:solidFill>
              <a:latin typeface="Calibri"/>
              <a:cs typeface="Calibri"/>
            </a:endParaRPr>
          </a:p>
        </p:txBody>
      </p:sp>
      <p:sp>
        <p:nvSpPr>
          <p:cNvPr id="25" name="Rounded Rectangle 24"/>
          <p:cNvSpPr/>
          <p:nvPr/>
        </p:nvSpPr>
        <p:spPr>
          <a:xfrm>
            <a:off x="360477" y="2145177"/>
            <a:ext cx="1785962" cy="715023"/>
          </a:xfrm>
          <a:prstGeom prst="roundRect">
            <a:avLst/>
          </a:prstGeom>
          <a:gradFill flip="none" rotWithShape="1">
            <a:gsLst>
              <a:gs pos="0">
                <a:srgbClr val="FFFFFF"/>
              </a:gs>
              <a:gs pos="100000">
                <a:srgbClr val="FF6600"/>
              </a:gs>
              <a:gs pos="1000">
                <a:schemeClr val="accent5"/>
              </a:gs>
              <a:gs pos="67000">
                <a:srgbClr val="C6694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smtClean="0">
                <a:ln w="11430"/>
                <a:solidFill>
                  <a:schemeClr val="tx1"/>
                </a:solidFill>
                <a:effectLst/>
                <a:latin typeface="Calibri"/>
                <a:cs typeface="Calibri"/>
              </a:rPr>
              <a:t>Lecture 3: Cryptography technology and policy</a:t>
            </a:r>
          </a:p>
        </p:txBody>
      </p:sp>
      <p:sp>
        <p:nvSpPr>
          <p:cNvPr id="33" name="Rounded Rectangle 32"/>
          <p:cNvSpPr/>
          <p:nvPr/>
        </p:nvSpPr>
        <p:spPr>
          <a:xfrm>
            <a:off x="559170" y="5332612"/>
            <a:ext cx="1314278" cy="654240"/>
          </a:xfrm>
          <a:prstGeom prst="roundRect">
            <a:avLst/>
          </a:prstGeom>
          <a:solidFill>
            <a:srgbClr val="A7C8FF"/>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a:ln w="11430"/>
                <a:solidFill>
                  <a:srgbClr val="000000"/>
                </a:solidFill>
                <a:latin typeface="Calibri"/>
                <a:cs typeface="Calibri"/>
              </a:rPr>
              <a:t>Lecture </a:t>
            </a:r>
            <a:r>
              <a:rPr lang="en-US" sz="1200" b="1" spc="50" dirty="0" smtClean="0">
                <a:ln w="11430"/>
                <a:solidFill>
                  <a:srgbClr val="000000"/>
                </a:solidFill>
                <a:latin typeface="Calibri"/>
                <a:cs typeface="Calibri"/>
              </a:rPr>
              <a:t>5: </a:t>
            </a:r>
            <a:r>
              <a:rPr lang="en-US" sz="1200" b="1" spc="50" dirty="0">
                <a:ln w="11430"/>
                <a:solidFill>
                  <a:srgbClr val="000000"/>
                </a:solidFill>
                <a:latin typeface="Calibri"/>
                <a:cs typeface="Calibri"/>
              </a:rPr>
              <a:t>How do Cyber Attacks Work?</a:t>
            </a:r>
          </a:p>
        </p:txBody>
      </p:sp>
      <p:sp>
        <p:nvSpPr>
          <p:cNvPr id="39" name="Rounded Rectangle 38"/>
          <p:cNvSpPr/>
          <p:nvPr/>
        </p:nvSpPr>
        <p:spPr>
          <a:xfrm>
            <a:off x="3799987" y="2109362"/>
            <a:ext cx="1630293" cy="603177"/>
          </a:xfrm>
          <a:prstGeom prst="roundRect">
            <a:avLst/>
          </a:prstGeom>
          <a:gradFill flip="none" rotWithShape="1">
            <a:gsLst>
              <a:gs pos="0">
                <a:srgbClr val="FFFFFF"/>
              </a:gs>
              <a:gs pos="100000">
                <a:srgbClr val="FF6600"/>
              </a:gs>
              <a:gs pos="1000">
                <a:schemeClr val="accent5"/>
              </a:gs>
              <a:gs pos="67000">
                <a:srgbClr val="C6694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a:ln w="11430"/>
                <a:solidFill>
                  <a:schemeClr val="tx1"/>
                </a:solidFill>
                <a:latin typeface="Calibri"/>
                <a:cs typeface="Calibri"/>
              </a:rPr>
              <a:t>Lecture 6: </a:t>
            </a:r>
          </a:p>
          <a:p>
            <a:pPr algn="ctr"/>
            <a:r>
              <a:rPr lang="en-US" sz="1200" b="1" spc="50" dirty="0" err="1">
                <a:ln w="11430"/>
                <a:solidFill>
                  <a:schemeClr val="tx1"/>
                </a:solidFill>
                <a:latin typeface="Calibri"/>
                <a:cs typeface="Calibri"/>
              </a:rPr>
              <a:t>Cybersecurity</a:t>
            </a:r>
            <a:r>
              <a:rPr lang="en-US" sz="1200" b="1" spc="50" dirty="0">
                <a:ln w="11430"/>
                <a:solidFill>
                  <a:schemeClr val="tx1"/>
                </a:solidFill>
                <a:latin typeface="Calibri"/>
                <a:cs typeface="Calibri"/>
              </a:rPr>
              <a:t> aspects of elections</a:t>
            </a:r>
          </a:p>
        </p:txBody>
      </p:sp>
      <p:sp>
        <p:nvSpPr>
          <p:cNvPr id="42" name="Rounded Rectangle 41"/>
          <p:cNvSpPr/>
          <p:nvPr/>
        </p:nvSpPr>
        <p:spPr>
          <a:xfrm>
            <a:off x="3676494" y="4042253"/>
            <a:ext cx="1864579" cy="619396"/>
          </a:xfrm>
          <a:prstGeom prst="roundRect">
            <a:avLst/>
          </a:prstGeom>
          <a:gradFill flip="none" rotWithShape="1">
            <a:gsLst>
              <a:gs pos="0">
                <a:srgbClr val="FFFFFF"/>
              </a:gs>
              <a:gs pos="100000">
                <a:srgbClr val="FF6600"/>
              </a:gs>
              <a:gs pos="1000">
                <a:schemeClr val="accent5"/>
              </a:gs>
              <a:gs pos="67000">
                <a:srgbClr val="C6694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smtClean="0">
                <a:ln w="11430"/>
                <a:solidFill>
                  <a:schemeClr val="tx1"/>
                </a:solidFill>
                <a:latin typeface="Calibri"/>
                <a:cs typeface="Calibri"/>
              </a:rPr>
              <a:t>Lecture 7: Accountability </a:t>
            </a:r>
            <a:r>
              <a:rPr lang="en-US" sz="1200" b="1" spc="50" dirty="0">
                <a:ln w="11430"/>
                <a:solidFill>
                  <a:schemeClr val="tx1"/>
                </a:solidFill>
                <a:latin typeface="Calibri"/>
                <a:cs typeface="Calibri"/>
              </a:rPr>
              <a:t>and genomic data policy  </a:t>
            </a:r>
          </a:p>
        </p:txBody>
      </p:sp>
      <p:sp>
        <p:nvSpPr>
          <p:cNvPr id="43" name="Rounded Rectangle 42"/>
          <p:cNvSpPr/>
          <p:nvPr/>
        </p:nvSpPr>
        <p:spPr>
          <a:xfrm>
            <a:off x="3648832" y="4994420"/>
            <a:ext cx="1871093" cy="713109"/>
          </a:xfrm>
          <a:prstGeom prst="roundRect">
            <a:avLst/>
          </a:prstGeom>
          <a:solidFill>
            <a:srgbClr val="71FF3F"/>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a:ln w="11430"/>
                <a:solidFill>
                  <a:srgbClr val="000000"/>
                </a:solidFill>
                <a:latin typeface="Calibri"/>
                <a:cs typeface="Calibri"/>
              </a:rPr>
              <a:t>Debate 4: Commercial storage of genomic data need not be regulated</a:t>
            </a:r>
          </a:p>
        </p:txBody>
      </p:sp>
      <p:sp>
        <p:nvSpPr>
          <p:cNvPr id="30" name="Rounded Rectangle 29"/>
          <p:cNvSpPr/>
          <p:nvPr/>
        </p:nvSpPr>
        <p:spPr>
          <a:xfrm>
            <a:off x="438299" y="4234428"/>
            <a:ext cx="1562301" cy="834697"/>
          </a:xfrm>
          <a:prstGeom prst="roundRect">
            <a:avLst/>
          </a:prstGeom>
          <a:gradFill flip="none" rotWithShape="1">
            <a:gsLst>
              <a:gs pos="0">
                <a:srgbClr val="FFFFFF"/>
              </a:gs>
              <a:gs pos="100000">
                <a:srgbClr val="FF6600"/>
              </a:gs>
              <a:gs pos="1000">
                <a:schemeClr val="accent5"/>
              </a:gs>
              <a:gs pos="67000">
                <a:srgbClr val="C6694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a:ln w="11430"/>
                <a:solidFill>
                  <a:schemeClr val="tx1"/>
                </a:solidFill>
                <a:latin typeface="Calibri"/>
                <a:cs typeface="Calibri"/>
              </a:rPr>
              <a:t>Lecture </a:t>
            </a:r>
            <a:r>
              <a:rPr lang="en-US" sz="1200" b="1" spc="50" dirty="0" smtClean="0">
                <a:ln w="11430"/>
                <a:solidFill>
                  <a:schemeClr val="tx1"/>
                </a:solidFill>
                <a:latin typeface="Calibri"/>
                <a:cs typeface="Calibri"/>
              </a:rPr>
              <a:t>4: </a:t>
            </a:r>
            <a:r>
              <a:rPr lang="en-US" sz="1200" b="1" spc="50" dirty="0" err="1" smtClean="0">
                <a:ln w="11430"/>
                <a:solidFill>
                  <a:schemeClr val="tx1"/>
                </a:solidFill>
                <a:latin typeface="Calibri"/>
                <a:cs typeface="Calibri"/>
              </a:rPr>
              <a:t>Cybersecurity</a:t>
            </a:r>
            <a:r>
              <a:rPr lang="en-US" sz="1200" b="1" spc="50" dirty="0" smtClean="0">
                <a:ln w="11430"/>
                <a:solidFill>
                  <a:schemeClr val="tx1"/>
                </a:solidFill>
                <a:latin typeface="Calibri"/>
                <a:cs typeface="Calibri"/>
              </a:rPr>
              <a:t> </a:t>
            </a:r>
            <a:r>
              <a:rPr lang="en-US" sz="1200" b="1" spc="50" dirty="0">
                <a:ln w="11430"/>
                <a:solidFill>
                  <a:schemeClr val="tx1"/>
                </a:solidFill>
                <a:latin typeface="Calibri"/>
                <a:cs typeface="Calibri"/>
              </a:rPr>
              <a:t>Foundations plus privacy policy</a:t>
            </a:r>
          </a:p>
        </p:txBody>
      </p:sp>
      <p:sp>
        <p:nvSpPr>
          <p:cNvPr id="41" name="Rounded Rectangle 40"/>
          <p:cNvSpPr/>
          <p:nvPr/>
        </p:nvSpPr>
        <p:spPr>
          <a:xfrm>
            <a:off x="3874692" y="3003183"/>
            <a:ext cx="1491364" cy="727013"/>
          </a:xfrm>
          <a:prstGeom prst="roundRect">
            <a:avLst/>
          </a:prstGeom>
          <a:solidFill>
            <a:srgbClr val="71FF3F"/>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a:ln w="11430"/>
                <a:solidFill>
                  <a:srgbClr val="000000"/>
                </a:solidFill>
                <a:latin typeface="Calibri"/>
                <a:cs typeface="Calibri"/>
              </a:rPr>
              <a:t>Debate 3: EAC should encourage elections on Estonian model</a:t>
            </a:r>
          </a:p>
        </p:txBody>
      </p:sp>
      <p:cxnSp>
        <p:nvCxnSpPr>
          <p:cNvPr id="62" name="Straight Arrow Connector 61"/>
          <p:cNvCxnSpPr>
            <a:stCxn id="7" idx="2"/>
            <a:endCxn id="13" idx="0"/>
          </p:cNvCxnSpPr>
          <p:nvPr/>
        </p:nvCxnSpPr>
        <p:spPr>
          <a:xfrm flipH="1">
            <a:off x="1253458" y="983543"/>
            <a:ext cx="8523" cy="226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13" idx="2"/>
            <a:endCxn id="25" idx="0"/>
          </p:cNvCxnSpPr>
          <p:nvPr/>
        </p:nvCxnSpPr>
        <p:spPr>
          <a:xfrm>
            <a:off x="1253458" y="1833600"/>
            <a:ext cx="0" cy="3115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45" idx="2"/>
            <a:endCxn id="30" idx="0"/>
          </p:cNvCxnSpPr>
          <p:nvPr/>
        </p:nvCxnSpPr>
        <p:spPr>
          <a:xfrm>
            <a:off x="1219450" y="3956338"/>
            <a:ext cx="0" cy="278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39" idx="2"/>
            <a:endCxn id="41" idx="0"/>
          </p:cNvCxnSpPr>
          <p:nvPr/>
        </p:nvCxnSpPr>
        <p:spPr>
          <a:xfrm rot="16200000" flipH="1">
            <a:off x="4472432" y="2855241"/>
            <a:ext cx="290644" cy="524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41" idx="2"/>
            <a:endCxn id="42" idx="0"/>
          </p:cNvCxnSpPr>
          <p:nvPr/>
        </p:nvCxnSpPr>
        <p:spPr>
          <a:xfrm flipH="1">
            <a:off x="4608784" y="3730196"/>
            <a:ext cx="11590" cy="312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42" idx="2"/>
            <a:endCxn id="43" idx="0"/>
          </p:cNvCxnSpPr>
          <p:nvPr/>
        </p:nvCxnSpPr>
        <p:spPr>
          <a:xfrm flipH="1">
            <a:off x="4584379" y="4661649"/>
            <a:ext cx="24405" cy="3327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3495687" y="1799466"/>
            <a:ext cx="51551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3985647" y="1552939"/>
            <a:ext cx="1383762" cy="461665"/>
          </a:xfrm>
          <a:prstGeom prst="rect">
            <a:avLst/>
          </a:prstGeom>
          <a:noFill/>
        </p:spPr>
        <p:txBody>
          <a:bodyPr wrap="none" rtlCol="0">
            <a:spAutoFit/>
          </a:bodyPr>
          <a:lstStyle/>
          <a:p>
            <a:r>
              <a:rPr lang="en-US" dirty="0" smtClean="0">
                <a:latin typeface="Calibri"/>
                <a:cs typeface="Calibri"/>
              </a:rPr>
              <a:t>Mid-term</a:t>
            </a:r>
            <a:endParaRPr lang="en-US" dirty="0">
              <a:latin typeface="Calibri"/>
              <a:cs typeface="Calibri"/>
            </a:endParaRPr>
          </a:p>
        </p:txBody>
      </p:sp>
      <p:cxnSp>
        <p:nvCxnSpPr>
          <p:cNvPr id="54" name="Straight Arrow Connector 53"/>
          <p:cNvCxnSpPr>
            <a:stCxn id="33" idx="2"/>
            <a:endCxn id="127" idx="0"/>
          </p:cNvCxnSpPr>
          <p:nvPr/>
        </p:nvCxnSpPr>
        <p:spPr>
          <a:xfrm>
            <a:off x="1216309" y="5986852"/>
            <a:ext cx="213363" cy="3272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4" name="Rounded Rectangle 93"/>
          <p:cNvSpPr/>
          <p:nvPr/>
        </p:nvSpPr>
        <p:spPr>
          <a:xfrm>
            <a:off x="3755383" y="5942029"/>
            <a:ext cx="1677970" cy="750058"/>
          </a:xfrm>
          <a:prstGeom prst="roundRect">
            <a:avLst/>
          </a:prstGeom>
          <a:gradFill flip="none" rotWithShape="1">
            <a:gsLst>
              <a:gs pos="0">
                <a:srgbClr val="FFFFFF"/>
              </a:gs>
              <a:gs pos="100000">
                <a:srgbClr val="FF6600"/>
              </a:gs>
              <a:gs pos="1000">
                <a:schemeClr val="accent5"/>
              </a:gs>
              <a:gs pos="67000">
                <a:srgbClr val="C6694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a:ln w="11430"/>
                <a:solidFill>
                  <a:schemeClr val="tx1"/>
                </a:solidFill>
                <a:latin typeface="Calibri"/>
                <a:cs typeface="Calibri"/>
              </a:rPr>
              <a:t>Lecture 8: </a:t>
            </a:r>
            <a:r>
              <a:rPr lang="en-US" sz="1200" b="1" spc="50" dirty="0" err="1">
                <a:ln w="11430"/>
                <a:solidFill>
                  <a:schemeClr val="tx1"/>
                </a:solidFill>
                <a:latin typeface="Calibri"/>
                <a:cs typeface="Calibri"/>
              </a:rPr>
              <a:t>Blockchains</a:t>
            </a:r>
            <a:r>
              <a:rPr lang="en-US" sz="1200" b="1" spc="50" dirty="0">
                <a:ln w="11430"/>
                <a:solidFill>
                  <a:schemeClr val="tx1"/>
                </a:solidFill>
                <a:latin typeface="Calibri"/>
                <a:cs typeface="Calibri"/>
              </a:rPr>
              <a:t> and digital currency, Treasury Policy</a:t>
            </a:r>
          </a:p>
        </p:txBody>
      </p:sp>
      <p:cxnSp>
        <p:nvCxnSpPr>
          <p:cNvPr id="95" name="Straight Arrow Connector 94"/>
          <p:cNvCxnSpPr>
            <a:stCxn id="43" idx="2"/>
            <a:endCxn id="94" idx="0"/>
          </p:cNvCxnSpPr>
          <p:nvPr/>
        </p:nvCxnSpPr>
        <p:spPr>
          <a:xfrm>
            <a:off x="4584379" y="5707529"/>
            <a:ext cx="9989" cy="234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292460" y="3222556"/>
            <a:ext cx="1853979" cy="733782"/>
          </a:xfrm>
          <a:prstGeom prst="roundRect">
            <a:avLst/>
          </a:prstGeom>
          <a:solidFill>
            <a:srgbClr val="71FF3F"/>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smtClean="0">
                <a:ln w="11430"/>
                <a:solidFill>
                  <a:srgbClr val="000000"/>
                </a:solidFill>
                <a:effectLst/>
                <a:latin typeface="Calibri"/>
                <a:cs typeface="Calibri"/>
              </a:rPr>
              <a:t>Debate #1: Law Enforcement Access to Encrypted Data</a:t>
            </a:r>
            <a:endParaRPr lang="en-US" sz="1600" b="1" dirty="0">
              <a:ln w="10541" cmpd="sng">
                <a:solidFill>
                  <a:schemeClr val="accent1">
                    <a:shade val="88000"/>
                    <a:satMod val="110000"/>
                  </a:schemeClr>
                </a:solidFill>
                <a:prstDash val="solid"/>
              </a:ln>
              <a:solidFill>
                <a:srgbClr val="000000"/>
              </a:solidFill>
              <a:latin typeface="Calibri"/>
              <a:cs typeface="Calibri"/>
            </a:endParaRPr>
          </a:p>
        </p:txBody>
      </p:sp>
      <p:cxnSp>
        <p:nvCxnSpPr>
          <p:cNvPr id="47" name="Straight Arrow Connector 46"/>
          <p:cNvCxnSpPr>
            <a:stCxn id="25" idx="2"/>
            <a:endCxn id="45" idx="0"/>
          </p:cNvCxnSpPr>
          <p:nvPr/>
        </p:nvCxnSpPr>
        <p:spPr>
          <a:xfrm flipH="1">
            <a:off x="1219450" y="2860200"/>
            <a:ext cx="34008" cy="362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501022" y="6314113"/>
            <a:ext cx="1857299" cy="461665"/>
          </a:xfrm>
          <a:prstGeom prst="rect">
            <a:avLst/>
          </a:prstGeom>
          <a:solidFill>
            <a:srgbClr val="FFFF00"/>
          </a:solidFill>
        </p:spPr>
        <p:txBody>
          <a:bodyPr wrap="none" rtlCol="0">
            <a:spAutoFit/>
          </a:bodyPr>
          <a:lstStyle/>
          <a:p>
            <a:r>
              <a:rPr lang="en-US" dirty="0" smtClean="0">
                <a:latin typeface="Calibri"/>
                <a:cs typeface="Calibri"/>
              </a:rPr>
              <a:t>Spring Break!</a:t>
            </a:r>
            <a:endParaRPr lang="en-US" dirty="0">
              <a:latin typeface="Calibri"/>
              <a:cs typeface="Calibri"/>
            </a:endParaRPr>
          </a:p>
        </p:txBody>
      </p:sp>
      <p:cxnSp>
        <p:nvCxnSpPr>
          <p:cNvPr id="141" name="Curved Connector 140"/>
          <p:cNvCxnSpPr>
            <a:endCxn id="24" idx="1"/>
          </p:cNvCxnSpPr>
          <p:nvPr/>
        </p:nvCxnSpPr>
        <p:spPr>
          <a:xfrm rot="5400000" flipH="1" flipV="1">
            <a:off x="2424975" y="1569136"/>
            <a:ext cx="1791604" cy="91192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Curved Connector 144"/>
          <p:cNvCxnSpPr>
            <a:stCxn id="127" idx="3"/>
          </p:cNvCxnSpPr>
          <p:nvPr/>
        </p:nvCxnSpPr>
        <p:spPr>
          <a:xfrm flipV="1">
            <a:off x="2358321" y="2911975"/>
            <a:ext cx="506494" cy="3632971"/>
          </a:xfrm>
          <a:prstGeom prst="curvedConnector2">
            <a:avLst/>
          </a:prstGeom>
        </p:spPr>
        <p:style>
          <a:lnRef idx="2">
            <a:schemeClr val="accent1"/>
          </a:lnRef>
          <a:fillRef idx="0">
            <a:schemeClr val="accent1"/>
          </a:fillRef>
          <a:effectRef idx="1">
            <a:schemeClr val="accent1"/>
          </a:effectRef>
          <a:fontRef idx="minor">
            <a:schemeClr val="tx1"/>
          </a:fontRef>
        </p:style>
      </p:cxnSp>
      <p:cxnSp>
        <p:nvCxnSpPr>
          <p:cNvPr id="154" name="Curved Connector 153"/>
          <p:cNvCxnSpPr>
            <a:stCxn id="24" idx="2"/>
            <a:endCxn id="39" idx="0"/>
          </p:cNvCxnSpPr>
          <p:nvPr/>
        </p:nvCxnSpPr>
        <p:spPr>
          <a:xfrm rot="5400000">
            <a:off x="4287623" y="1781851"/>
            <a:ext cx="655022" cy="127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a:stCxn id="30" idx="2"/>
            <a:endCxn id="33" idx="0"/>
          </p:cNvCxnSpPr>
          <p:nvPr/>
        </p:nvCxnSpPr>
        <p:spPr>
          <a:xfrm flipH="1">
            <a:off x="1216309" y="5069125"/>
            <a:ext cx="3141" cy="263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7" name="Rounded Rectangle 196"/>
          <p:cNvSpPr/>
          <p:nvPr/>
        </p:nvSpPr>
        <p:spPr>
          <a:xfrm>
            <a:off x="6961933" y="843912"/>
            <a:ext cx="1724091" cy="783731"/>
          </a:xfrm>
          <a:prstGeom prst="roundRect">
            <a:avLst/>
          </a:prstGeom>
          <a:solidFill>
            <a:srgbClr val="71FF3F"/>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a:ln w="11430"/>
                <a:solidFill>
                  <a:srgbClr val="000000"/>
                </a:solidFill>
                <a:latin typeface="Calibri"/>
                <a:cs typeface="Calibri"/>
              </a:rPr>
              <a:t>Debate </a:t>
            </a:r>
            <a:r>
              <a:rPr lang="en-US" sz="1200" b="1" spc="50" dirty="0" smtClean="0">
                <a:ln w="11430"/>
                <a:solidFill>
                  <a:srgbClr val="000000"/>
                </a:solidFill>
                <a:latin typeface="Calibri"/>
                <a:cs typeface="Calibri"/>
              </a:rPr>
              <a:t>5: US </a:t>
            </a:r>
            <a:r>
              <a:rPr lang="en-US" sz="1200" b="1" spc="50" dirty="0" err="1" smtClean="0">
                <a:ln w="11430"/>
                <a:solidFill>
                  <a:srgbClr val="000000"/>
                </a:solidFill>
                <a:latin typeface="Calibri"/>
                <a:cs typeface="Calibri"/>
              </a:rPr>
              <a:t>Bitcoin</a:t>
            </a:r>
            <a:r>
              <a:rPr lang="en-US" sz="1200" b="1" spc="50" dirty="0" smtClean="0">
                <a:ln w="11430"/>
                <a:solidFill>
                  <a:srgbClr val="000000"/>
                </a:solidFill>
                <a:latin typeface="Calibri"/>
                <a:cs typeface="Calibri"/>
              </a:rPr>
              <a:t> </a:t>
            </a:r>
            <a:r>
              <a:rPr lang="en-US" sz="1200" b="1" spc="50" dirty="0" err="1" smtClean="0">
                <a:ln w="11430"/>
                <a:solidFill>
                  <a:srgbClr val="000000"/>
                </a:solidFill>
                <a:latin typeface="Calibri"/>
                <a:cs typeface="Calibri"/>
              </a:rPr>
              <a:t>transactiona</a:t>
            </a:r>
            <a:r>
              <a:rPr lang="en-US" sz="1200" b="1" spc="50" dirty="0" smtClean="0">
                <a:ln w="11430"/>
                <a:solidFill>
                  <a:srgbClr val="000000"/>
                </a:solidFill>
                <a:latin typeface="Calibri"/>
                <a:cs typeface="Calibri"/>
              </a:rPr>
              <a:t> are better for consumers than credit cards</a:t>
            </a:r>
            <a:endParaRPr lang="en-US" sz="1200" b="1" spc="50" dirty="0">
              <a:ln w="11430"/>
              <a:solidFill>
                <a:srgbClr val="000000"/>
              </a:solidFill>
              <a:latin typeface="Calibri"/>
              <a:cs typeface="Calibri"/>
            </a:endParaRPr>
          </a:p>
        </p:txBody>
      </p:sp>
      <p:sp>
        <p:nvSpPr>
          <p:cNvPr id="199" name="Rounded Rectangle 198"/>
          <p:cNvSpPr/>
          <p:nvPr/>
        </p:nvSpPr>
        <p:spPr>
          <a:xfrm>
            <a:off x="6955116" y="1858630"/>
            <a:ext cx="1724091" cy="750058"/>
          </a:xfrm>
          <a:prstGeom prst="roundRect">
            <a:avLst/>
          </a:prstGeom>
          <a:gradFill flip="none" rotWithShape="1">
            <a:gsLst>
              <a:gs pos="0">
                <a:srgbClr val="FFFFFF"/>
              </a:gs>
              <a:gs pos="100000">
                <a:srgbClr val="FF6600"/>
              </a:gs>
              <a:gs pos="1000">
                <a:schemeClr val="accent5"/>
              </a:gs>
              <a:gs pos="82000">
                <a:schemeClr val="accent6"/>
              </a:gs>
              <a:gs pos="48000">
                <a:srgbClr val="71FF3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US" sz="1200" b="1" spc="50" dirty="0">
                <a:ln w="11430"/>
                <a:solidFill>
                  <a:schemeClr val="tx1"/>
                </a:solidFill>
                <a:latin typeface="Calibri"/>
                <a:cs typeface="Calibri"/>
              </a:rPr>
              <a:t>Lecture </a:t>
            </a:r>
            <a:r>
              <a:rPr lang="en-US" sz="1200" b="1" spc="50" dirty="0" smtClean="0">
                <a:ln w="11430"/>
                <a:solidFill>
                  <a:schemeClr val="tx1"/>
                </a:solidFill>
                <a:latin typeface="Calibri"/>
                <a:cs typeface="Calibri"/>
              </a:rPr>
              <a:t>9: Summation</a:t>
            </a:r>
            <a:endParaRPr lang="en-US" sz="1200" b="1" spc="50" dirty="0">
              <a:ln w="11430"/>
              <a:solidFill>
                <a:schemeClr val="tx1"/>
              </a:solidFill>
              <a:latin typeface="Calibri"/>
              <a:cs typeface="Calibri"/>
            </a:endParaRPr>
          </a:p>
        </p:txBody>
      </p:sp>
      <p:cxnSp>
        <p:nvCxnSpPr>
          <p:cNvPr id="201" name="Curved Connector 200"/>
          <p:cNvCxnSpPr/>
          <p:nvPr/>
        </p:nvCxnSpPr>
        <p:spPr>
          <a:xfrm flipV="1">
            <a:off x="5444632" y="3107770"/>
            <a:ext cx="722412" cy="3209288"/>
          </a:xfrm>
          <a:prstGeom prst="curvedConnector2">
            <a:avLst/>
          </a:prstGeom>
        </p:spPr>
        <p:style>
          <a:lnRef idx="2">
            <a:schemeClr val="accent1"/>
          </a:lnRef>
          <a:fillRef idx="0">
            <a:schemeClr val="accent1"/>
          </a:fillRef>
          <a:effectRef idx="1">
            <a:schemeClr val="accent1"/>
          </a:effectRef>
          <a:fontRef idx="minor">
            <a:schemeClr val="tx1"/>
          </a:fontRef>
        </p:style>
      </p:cxnSp>
      <p:cxnSp>
        <p:nvCxnSpPr>
          <p:cNvPr id="205" name="Curved Connector 204"/>
          <p:cNvCxnSpPr>
            <a:endCxn id="197" idx="1"/>
          </p:cNvCxnSpPr>
          <p:nvPr/>
        </p:nvCxnSpPr>
        <p:spPr>
          <a:xfrm rot="5400000" flipH="1" flipV="1">
            <a:off x="5628492" y="1774330"/>
            <a:ext cx="1871992" cy="79488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a:stCxn id="197" idx="2"/>
            <a:endCxn id="199" idx="0"/>
          </p:cNvCxnSpPr>
          <p:nvPr/>
        </p:nvCxnSpPr>
        <p:spPr>
          <a:xfrm flipH="1">
            <a:off x="7817162" y="1627643"/>
            <a:ext cx="6817" cy="230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0986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0500" y="0"/>
            <a:ext cx="7772400" cy="520700"/>
          </a:xfrm>
          <a:noFill/>
          <a:ln/>
        </p:spPr>
        <p:txBody>
          <a:bodyPr/>
          <a:lstStyle/>
          <a:p>
            <a:r>
              <a:rPr lang="en-US" dirty="0"/>
              <a:t>Requirements and </a:t>
            </a:r>
            <a:r>
              <a:rPr lang="en-US" dirty="0" smtClean="0"/>
              <a:t>Policies*</a:t>
            </a:r>
            <a:endParaRPr lang="en-US" dirty="0"/>
          </a:p>
        </p:txBody>
      </p:sp>
      <p:sp>
        <p:nvSpPr>
          <p:cNvPr id="6147" name="Rectangle 3"/>
          <p:cNvSpPr>
            <a:spLocks noGrp="1" noChangeArrowheads="1"/>
          </p:cNvSpPr>
          <p:nvPr>
            <p:ph type="body" idx="1"/>
          </p:nvPr>
        </p:nvSpPr>
        <p:spPr>
          <a:xfrm>
            <a:off x="292100" y="509588"/>
            <a:ext cx="8686800" cy="5954712"/>
          </a:xfrm>
          <a:noFill/>
          <a:ln/>
        </p:spPr>
        <p:txBody>
          <a:bodyPr/>
          <a:lstStyle/>
          <a:p>
            <a:pPr>
              <a:spcBef>
                <a:spcPct val="10000"/>
              </a:spcBef>
              <a:buFontTx/>
              <a:buNone/>
            </a:pPr>
            <a:r>
              <a:rPr lang="en-US" dirty="0" smtClean="0"/>
              <a:t>Weekly </a:t>
            </a:r>
            <a:r>
              <a:rPr lang="en-US" dirty="0" err="1" smtClean="0"/>
              <a:t>homeworks</a:t>
            </a:r>
            <a:endParaRPr lang="en-US" dirty="0" smtClean="0"/>
          </a:p>
          <a:p>
            <a:pPr lvl="1">
              <a:spcBef>
                <a:spcPct val="10000"/>
              </a:spcBef>
              <a:buFontTx/>
              <a:buNone/>
            </a:pPr>
            <a:r>
              <a:rPr lang="en-US" dirty="0" smtClean="0"/>
              <a:t>Assigned Wednesday, lab sessions on Friday, due Tuesday (unless otherwise specified). Some of the </a:t>
            </a:r>
            <a:r>
              <a:rPr lang="en-US" dirty="0" err="1" smtClean="0"/>
              <a:t>homeworks</a:t>
            </a:r>
            <a:r>
              <a:rPr lang="en-US" dirty="0" smtClean="0"/>
              <a:t> will involve writing, some technical.</a:t>
            </a:r>
            <a:endParaRPr lang="en-US" sz="1600" dirty="0"/>
          </a:p>
          <a:p>
            <a:pPr>
              <a:spcBef>
                <a:spcPct val="10000"/>
              </a:spcBef>
              <a:buFontTx/>
              <a:buNone/>
            </a:pPr>
            <a:r>
              <a:rPr lang="en-US" dirty="0" smtClean="0"/>
              <a:t>Tests</a:t>
            </a:r>
            <a:r>
              <a:rPr lang="en-US" dirty="0"/>
              <a:t>: Midterm </a:t>
            </a:r>
            <a:r>
              <a:rPr lang="en-US" dirty="0" smtClean="0"/>
              <a:t>(Friday, March 18 – following </a:t>
            </a:r>
            <a:r>
              <a:rPr lang="en-US" dirty="0"/>
              <a:t>s</a:t>
            </a:r>
            <a:r>
              <a:rPr lang="en-US" dirty="0" smtClean="0"/>
              <a:t>pring break) and Final (May 12)</a:t>
            </a:r>
          </a:p>
          <a:p>
            <a:pPr>
              <a:spcBef>
                <a:spcPct val="10000"/>
              </a:spcBef>
              <a:buFontTx/>
              <a:buNone/>
            </a:pPr>
            <a:r>
              <a:rPr lang="en-US" dirty="0" smtClean="0"/>
              <a:t>Debates: There will be 5 debates on topics that relate </a:t>
            </a:r>
            <a:r>
              <a:rPr lang="en-US" dirty="0" err="1" smtClean="0"/>
              <a:t>cybersecurity</a:t>
            </a:r>
            <a:r>
              <a:rPr lang="en-US" dirty="0" smtClean="0"/>
              <a:t> technology and public policy. Each student will argue in one debate and be a questioner in all the others. These will be spaced throughout the term.</a:t>
            </a:r>
          </a:p>
          <a:p>
            <a:pPr>
              <a:spcBef>
                <a:spcPct val="10000"/>
              </a:spcBef>
              <a:buFontTx/>
              <a:buNone/>
            </a:pPr>
            <a:r>
              <a:rPr lang="en-US" dirty="0" smtClean="0"/>
              <a:t>Grades </a:t>
            </a:r>
            <a:r>
              <a:rPr lang="en-US" dirty="0"/>
              <a:t>based on: </a:t>
            </a:r>
            <a:r>
              <a:rPr lang="en-US" dirty="0" err="1" smtClean="0"/>
              <a:t>Homeworks</a:t>
            </a:r>
            <a:r>
              <a:rPr lang="en-US" dirty="0" smtClean="0"/>
              <a:t> and debates 40%, Midterm 30%</a:t>
            </a:r>
            <a:r>
              <a:rPr lang="en-US" dirty="0"/>
              <a:t>, Final 30</a:t>
            </a:r>
            <a:r>
              <a:rPr lang="en-US" dirty="0" smtClean="0"/>
              <a:t>%. </a:t>
            </a:r>
            <a:endParaRPr lang="en-US" dirty="0"/>
          </a:p>
          <a:p>
            <a:pPr>
              <a:spcBef>
                <a:spcPct val="10000"/>
              </a:spcBef>
              <a:buFontTx/>
              <a:buNone/>
            </a:pPr>
            <a:r>
              <a:rPr lang="en-US" dirty="0" smtClean="0"/>
              <a:t>Classroom policy: no laptops / tablets / phones please. Too distracting!</a:t>
            </a:r>
            <a:endParaRPr lang="en-US" dirty="0"/>
          </a:p>
          <a:p>
            <a:pPr>
              <a:spcBef>
                <a:spcPct val="10000"/>
              </a:spcBef>
              <a:buNone/>
            </a:pPr>
            <a:r>
              <a:rPr lang="en-US" dirty="0"/>
              <a:t>Collaboration policy: Working together to </a:t>
            </a:r>
            <a:r>
              <a:rPr lang="en-US" dirty="0" smtClean="0"/>
              <a:t>thoroughly </a:t>
            </a:r>
            <a:r>
              <a:rPr lang="en-US" dirty="0"/>
              <a:t>understand the material </a:t>
            </a:r>
            <a:r>
              <a:rPr lang="en-US" dirty="0" smtClean="0"/>
              <a:t>is </a:t>
            </a:r>
            <a:r>
              <a:rPr lang="en-US" dirty="0"/>
              <a:t>encouraged, but once you have things figured out, you must part company and compose your written answers independently. That helps you to be sure that you understand the material, and it obviates questions of whether the collaboration was too close</a:t>
            </a:r>
            <a:r>
              <a:rPr lang="en-US" dirty="0" smtClean="0"/>
              <a:t>.</a:t>
            </a:r>
            <a:endParaRPr lang="en-US" dirty="0"/>
          </a:p>
          <a:p>
            <a:pPr>
              <a:spcBef>
                <a:spcPct val="10000"/>
              </a:spcBef>
              <a:buNone/>
            </a:pPr>
            <a:r>
              <a:rPr lang="en-US" dirty="0" smtClean="0"/>
              <a:t>Meet the professor: My office hours: Noon – 3pm Wednesday. Each student please sign up for one 15 minute slot so I can understand your interests and you can meet me.</a:t>
            </a:r>
          </a:p>
          <a:p>
            <a:pPr>
              <a:spcBef>
                <a:spcPct val="10000"/>
              </a:spcBef>
              <a:buNone/>
            </a:pPr>
            <a:r>
              <a:rPr lang="en-US" dirty="0" smtClean="0"/>
              <a:t>*Please see Canvas pages for details. The Canvas pages are the authority.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508000" y="1968500"/>
            <a:ext cx="8356600" cy="4114800"/>
          </a:xfrm>
        </p:spPr>
        <p:txBody>
          <a:bodyPr/>
          <a:lstStyle/>
          <a:p>
            <a:r>
              <a:rPr lang="en-US" sz="2800" dirty="0" smtClean="0"/>
              <a:t>Who am I?</a:t>
            </a:r>
          </a:p>
          <a:p>
            <a:endParaRPr lang="en-US" sz="2800" dirty="0" smtClean="0"/>
          </a:p>
          <a:p>
            <a:r>
              <a:rPr lang="en-US" sz="2800" dirty="0" smtClean="0"/>
              <a:t>Who are you?</a:t>
            </a:r>
          </a:p>
          <a:p>
            <a:endParaRPr lang="en-US" sz="2800" dirty="0" smtClean="0"/>
          </a:p>
          <a:p>
            <a:r>
              <a:rPr lang="en-US" sz="2800" dirty="0" smtClean="0"/>
              <a:t>Why are we here?</a:t>
            </a:r>
            <a:endParaRPr lang="en-US" sz="2800" dirty="0"/>
          </a:p>
        </p:txBody>
      </p:sp>
    </p:spTree>
    <p:extLst>
      <p:ext uri="{BB962C8B-B14F-4D97-AF65-F5344CB8AC3E}">
        <p14:creationId xmlns:p14="http://schemas.microsoft.com/office/powerpoint/2010/main" val="37297035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304800"/>
            <a:ext cx="7772400" cy="1143000"/>
          </a:xfrm>
        </p:spPr>
        <p:txBody>
          <a:bodyPr/>
          <a:lstStyle/>
          <a:p>
            <a:r>
              <a:rPr lang="en-US" dirty="0" smtClean="0"/>
              <a:t>Textbook and supplement</a:t>
            </a:r>
            <a:endParaRPr lang="en-US" dirty="0"/>
          </a:p>
        </p:txBody>
      </p:sp>
      <p:sp>
        <p:nvSpPr>
          <p:cNvPr id="4" name="Content Placeholder 2"/>
          <p:cNvSpPr>
            <a:spLocks noGrp="1"/>
          </p:cNvSpPr>
          <p:nvPr>
            <p:ph idx="1"/>
          </p:nvPr>
        </p:nvSpPr>
        <p:spPr>
          <a:xfrm>
            <a:off x="736600" y="1308100"/>
            <a:ext cx="7823200" cy="4470400"/>
          </a:xfrm>
        </p:spPr>
        <p:txBody>
          <a:bodyPr/>
          <a:lstStyle/>
          <a:p>
            <a:pPr marL="0" indent="0">
              <a:buNone/>
            </a:pPr>
            <a:endParaRPr lang="en-US" dirty="0" smtClean="0"/>
          </a:p>
          <a:p>
            <a:pPr marL="0" indent="0">
              <a:buNone/>
            </a:pPr>
            <a:r>
              <a:rPr lang="en-US" dirty="0" smtClean="0"/>
              <a:t>The text:</a:t>
            </a:r>
          </a:p>
          <a:p>
            <a:pPr marL="0" indent="0">
              <a:buNone/>
            </a:pPr>
            <a:r>
              <a:rPr lang="en-US" dirty="0" smtClean="0"/>
              <a:t>Brian Kernighan, </a:t>
            </a:r>
            <a:r>
              <a:rPr lang="en-US" u="sng" dirty="0" smtClean="0"/>
              <a:t>D is for Digital, </a:t>
            </a:r>
            <a:r>
              <a:rPr lang="en-US" dirty="0" smtClean="0"/>
              <a:t>2011</a:t>
            </a:r>
          </a:p>
          <a:p>
            <a:r>
              <a:rPr lang="en-US" dirty="0" smtClean="0"/>
              <a:t>Readable, broad introduction to computing – hardware, software, communications, algorithms – for a general audience</a:t>
            </a:r>
          </a:p>
          <a:p>
            <a:r>
              <a:rPr lang="en-US" dirty="0" smtClean="0"/>
              <a:t>We will skip around a bit in it, but I recommend reading all of it</a:t>
            </a:r>
          </a:p>
          <a:p>
            <a:r>
              <a:rPr lang="en-US" dirty="0" smtClean="0"/>
              <a:t>First assignment: READ all of Chapter 2 for next week. Bring questions!</a:t>
            </a:r>
          </a:p>
          <a:p>
            <a:pPr marL="0" indent="0">
              <a:buNone/>
            </a:pPr>
            <a:r>
              <a:rPr lang="en-US" dirty="0" smtClean="0"/>
              <a:t>Supplement:</a:t>
            </a:r>
          </a:p>
          <a:p>
            <a:r>
              <a:rPr lang="en-US" dirty="0" smtClean="0"/>
              <a:t>Ross Anderson, </a:t>
            </a:r>
            <a:r>
              <a:rPr lang="en-US" u="sng" dirty="0" smtClean="0"/>
              <a:t>Security Engineering</a:t>
            </a:r>
            <a:r>
              <a:rPr lang="en-US" dirty="0" smtClean="0"/>
              <a:t>, 2</a:t>
            </a:r>
            <a:r>
              <a:rPr lang="en-US" baseline="30000" dirty="0" smtClean="0"/>
              <a:t>nd</a:t>
            </a:r>
            <a:r>
              <a:rPr lang="en-US" dirty="0" smtClean="0"/>
              <a:t> Ed., 2008</a:t>
            </a:r>
          </a:p>
          <a:p>
            <a:pPr lvl="1"/>
            <a:r>
              <a:rPr lang="en-US" dirty="0"/>
              <a:t> </a:t>
            </a:r>
            <a:r>
              <a:rPr lang="en-US" dirty="0" smtClean="0"/>
              <a:t>available free online in chapters: </a:t>
            </a:r>
          </a:p>
          <a:p>
            <a:pPr lvl="1"/>
            <a:r>
              <a:rPr lang="en-US" sz="1600" dirty="0">
                <a:hlinkClick r:id="rId2"/>
              </a:rPr>
              <a:t>http://www.cl.cam.ac.uk/~rja14/</a:t>
            </a:r>
            <a:r>
              <a:rPr lang="en-US" sz="1600" dirty="0" smtClean="0">
                <a:hlinkClick r:id="rId2"/>
              </a:rPr>
              <a:t>book.html</a:t>
            </a:r>
            <a:endParaRPr lang="en-US" sz="1600" dirty="0" smtClean="0"/>
          </a:p>
          <a:p>
            <a:pPr lvl="1"/>
            <a:r>
              <a:rPr lang="en-US" sz="1600" dirty="0" smtClean="0"/>
              <a:t>Good depth on a wide range of topics. Use it if you are confused and want an alternative description of a topic</a:t>
            </a:r>
          </a:p>
          <a:p>
            <a:pPr marL="0" indent="0">
              <a:buNone/>
            </a:pPr>
            <a:endParaRPr lang="en-US" sz="1600" dirty="0" smtClean="0"/>
          </a:p>
        </p:txBody>
      </p:sp>
      <p:cxnSp>
        <p:nvCxnSpPr>
          <p:cNvPr id="6" name="Straight Arrow Connector 5"/>
          <p:cNvCxnSpPr/>
          <p:nvPr/>
        </p:nvCxnSpPr>
        <p:spPr bwMode="auto">
          <a:xfrm>
            <a:off x="342900" y="3390900"/>
            <a:ext cx="393700" cy="254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451747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7772400" cy="1143000"/>
          </a:xfrm>
        </p:spPr>
        <p:txBody>
          <a:bodyPr/>
          <a:lstStyle/>
          <a:p>
            <a:r>
              <a:rPr lang="en-US" dirty="0" smtClean="0"/>
              <a:t>Ethics</a:t>
            </a:r>
            <a:endParaRPr lang="en-US" dirty="0"/>
          </a:p>
        </p:txBody>
      </p:sp>
      <p:sp>
        <p:nvSpPr>
          <p:cNvPr id="3" name="Content Placeholder 2"/>
          <p:cNvSpPr>
            <a:spLocks noGrp="1"/>
          </p:cNvSpPr>
          <p:nvPr>
            <p:ph idx="1"/>
          </p:nvPr>
        </p:nvSpPr>
        <p:spPr>
          <a:xfrm>
            <a:off x="685800" y="1231900"/>
            <a:ext cx="7759700" cy="4572000"/>
          </a:xfrm>
        </p:spPr>
        <p:txBody>
          <a:bodyPr/>
          <a:lstStyle/>
          <a:p>
            <a:r>
              <a:rPr lang="en-US" dirty="0" smtClean="0"/>
              <a:t>We may talk about vulnerabilities in systems and attacks on systems</a:t>
            </a:r>
          </a:p>
          <a:p>
            <a:r>
              <a:rPr lang="en-US" dirty="0" smtClean="0"/>
              <a:t>I want you to understand how the attacks work, because without it your ability to make good decisions will be limited</a:t>
            </a:r>
          </a:p>
          <a:p>
            <a:r>
              <a:rPr lang="en-US" dirty="0" smtClean="0"/>
              <a:t>But be aware that actually attacking systems is in general both unethical and illegal!  </a:t>
            </a:r>
            <a:endParaRPr lang="en-US" dirty="0"/>
          </a:p>
          <a:p>
            <a:pPr lvl="1"/>
            <a:r>
              <a:rPr lang="en-US" dirty="0" smtClean="0"/>
              <a:t>People doing responsible research into vulnerability-finding need to behave ethically and responsibly</a:t>
            </a:r>
          </a:p>
          <a:p>
            <a:pPr lvl="1"/>
            <a:r>
              <a:rPr lang="en-US" dirty="0" smtClean="0"/>
              <a:t>There are extensive discussions about what exactly this means in practice, but in general</a:t>
            </a:r>
          </a:p>
          <a:p>
            <a:pPr lvl="2"/>
            <a:r>
              <a:rPr lang="en-US" dirty="0" smtClean="0"/>
              <a:t>If you find a vulnerability, first notify the person/organization who is in a position to fix it</a:t>
            </a:r>
          </a:p>
          <a:p>
            <a:pPr lvl="2"/>
            <a:r>
              <a:rPr lang="en-US" dirty="0" smtClean="0"/>
              <a:t>Only after the fix has been distributed and installed is it appropriate to make public statements about it</a:t>
            </a:r>
            <a:endParaRPr lang="en-US" dirty="0"/>
          </a:p>
        </p:txBody>
      </p:sp>
    </p:spTree>
    <p:extLst>
      <p:ext uri="{BB962C8B-B14F-4D97-AF65-F5344CB8AC3E}">
        <p14:creationId xmlns:p14="http://schemas.microsoft.com/office/powerpoint/2010/main" val="34385582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42900"/>
            <a:ext cx="7772400" cy="939800"/>
          </a:xfrm>
        </p:spPr>
        <p:txBody>
          <a:bodyPr/>
          <a:lstStyle/>
          <a:p>
            <a:r>
              <a:rPr lang="en-US" dirty="0" smtClean="0"/>
              <a:t>Why Have Debates?</a:t>
            </a:r>
            <a:endParaRPr lang="en-US" dirty="0"/>
          </a:p>
        </p:txBody>
      </p:sp>
      <p:sp>
        <p:nvSpPr>
          <p:cNvPr id="3" name="Content Placeholder 2"/>
          <p:cNvSpPr>
            <a:spLocks noGrp="1"/>
          </p:cNvSpPr>
          <p:nvPr>
            <p:ph idx="1"/>
          </p:nvPr>
        </p:nvSpPr>
        <p:spPr>
          <a:xfrm>
            <a:off x="736600" y="1231900"/>
            <a:ext cx="7772400" cy="4635500"/>
          </a:xfrm>
        </p:spPr>
        <p:txBody>
          <a:bodyPr/>
          <a:lstStyle/>
          <a:p>
            <a:pPr>
              <a:lnSpc>
                <a:spcPct val="120000"/>
              </a:lnSpc>
            </a:pPr>
            <a:r>
              <a:rPr lang="en-US" sz="2000" dirty="0" smtClean="0"/>
              <a:t>Help you learn to think critically about topics relating to both </a:t>
            </a:r>
            <a:r>
              <a:rPr lang="en-US" sz="2000" dirty="0" err="1" smtClean="0"/>
              <a:t>cybersecurity</a:t>
            </a:r>
            <a:r>
              <a:rPr lang="en-US" sz="2000" dirty="0" smtClean="0"/>
              <a:t> and public policy</a:t>
            </a:r>
          </a:p>
          <a:p>
            <a:pPr>
              <a:lnSpc>
                <a:spcPct val="150000"/>
              </a:lnSpc>
            </a:pPr>
            <a:r>
              <a:rPr lang="en-US" sz="2000" dirty="0" smtClean="0"/>
              <a:t>Help you learn to express an oral argument</a:t>
            </a:r>
          </a:p>
          <a:p>
            <a:pPr>
              <a:lnSpc>
                <a:spcPct val="150000"/>
              </a:lnSpc>
            </a:pPr>
            <a:r>
              <a:rPr lang="en-US" sz="2000" dirty="0" smtClean="0"/>
              <a:t>Expose different viewpoints on issues of current interest</a:t>
            </a:r>
          </a:p>
          <a:p>
            <a:pPr>
              <a:lnSpc>
                <a:spcPct val="120000"/>
              </a:lnSpc>
            </a:pPr>
            <a:r>
              <a:rPr lang="en-US" sz="2000" dirty="0" smtClean="0"/>
              <a:t>Motivate the technical parts of the course</a:t>
            </a:r>
          </a:p>
          <a:p>
            <a:pPr lvl="1">
              <a:lnSpc>
                <a:spcPct val="120000"/>
              </a:lnSpc>
            </a:pPr>
            <a:r>
              <a:rPr lang="en-US" sz="2000" dirty="0" smtClean="0"/>
              <a:t>Prior to each debate, lectures and readings will cover material relevant to both technology and policy for that debate</a:t>
            </a:r>
          </a:p>
          <a:p>
            <a:pPr marL="0" indent="0">
              <a:lnSpc>
                <a:spcPct val="150000"/>
              </a:lnSpc>
              <a:buNone/>
            </a:pPr>
            <a:endParaRPr lang="en-US" sz="2000" dirty="0" smtClean="0"/>
          </a:p>
          <a:p>
            <a:pPr marL="457200" lvl="1" indent="0">
              <a:lnSpc>
                <a:spcPct val="150000"/>
              </a:lnSpc>
              <a:buNone/>
            </a:pPr>
            <a:endParaRPr lang="en-US" sz="2000" dirty="0" smtClean="0"/>
          </a:p>
          <a:p>
            <a:pPr lvl="1"/>
            <a:endParaRPr lang="en-US" dirty="0" smtClean="0"/>
          </a:p>
          <a:p>
            <a:endParaRPr lang="en-US" dirty="0"/>
          </a:p>
        </p:txBody>
      </p:sp>
    </p:spTree>
    <p:extLst>
      <p:ext uri="{BB962C8B-B14F-4D97-AF65-F5344CB8AC3E}">
        <p14:creationId xmlns:p14="http://schemas.microsoft.com/office/powerpoint/2010/main" val="39632887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17500"/>
            <a:ext cx="7772400" cy="584200"/>
          </a:xfrm>
        </p:spPr>
        <p:txBody>
          <a:bodyPr/>
          <a:lstStyle/>
          <a:p>
            <a:r>
              <a:rPr lang="en-US" dirty="0" smtClean="0"/>
              <a:t>Debate Procedures – In advance </a:t>
            </a:r>
            <a:endParaRPr lang="en-US" dirty="0"/>
          </a:p>
        </p:txBody>
      </p:sp>
      <p:sp>
        <p:nvSpPr>
          <p:cNvPr id="3" name="Content Placeholder 2"/>
          <p:cNvSpPr>
            <a:spLocks noGrp="1"/>
          </p:cNvSpPr>
          <p:nvPr>
            <p:ph idx="1"/>
          </p:nvPr>
        </p:nvSpPr>
        <p:spPr>
          <a:xfrm>
            <a:off x="533400" y="1104900"/>
            <a:ext cx="7861300" cy="4622800"/>
          </a:xfrm>
        </p:spPr>
        <p:txBody>
          <a:bodyPr/>
          <a:lstStyle/>
          <a:p>
            <a:pPr>
              <a:lnSpc>
                <a:spcPct val="120000"/>
              </a:lnSpc>
            </a:pPr>
            <a:r>
              <a:rPr lang="en-US" dirty="0" smtClean="0"/>
              <a:t>Two 3-person teams, one to speak in favor of the resolution (PRO), one against (CON). Toss of coin to see which side goes first.</a:t>
            </a:r>
          </a:p>
          <a:p>
            <a:pPr>
              <a:lnSpc>
                <a:spcPct val="120000"/>
              </a:lnSpc>
            </a:pPr>
            <a:endParaRPr lang="en-US" dirty="0" smtClean="0"/>
          </a:p>
          <a:p>
            <a:pPr>
              <a:lnSpc>
                <a:spcPct val="120000"/>
              </a:lnSpc>
            </a:pPr>
            <a:r>
              <a:rPr lang="en-US" dirty="0" smtClean="0"/>
              <a:t>In advance, each side prepares a position paper (one paper per team), 2500 words (about 5 pages), with references, presenting the team’s position. </a:t>
            </a:r>
          </a:p>
          <a:p>
            <a:pPr>
              <a:lnSpc>
                <a:spcPct val="120000"/>
              </a:lnSpc>
            </a:pPr>
            <a:endParaRPr lang="en-US" dirty="0" smtClean="0"/>
          </a:p>
          <a:p>
            <a:pPr>
              <a:lnSpc>
                <a:spcPct val="120000"/>
              </a:lnSpc>
            </a:pPr>
            <a:r>
              <a:rPr lang="en-US" dirty="0" smtClean="0"/>
              <a:t>One student (or more!) from each side visits me for 15 minutes to discuss the team’s plan</a:t>
            </a:r>
          </a:p>
          <a:p>
            <a:pPr>
              <a:lnSpc>
                <a:spcPct val="120000"/>
              </a:lnSpc>
            </a:pPr>
            <a:endParaRPr lang="en-US" dirty="0" smtClean="0"/>
          </a:p>
          <a:p>
            <a:pPr>
              <a:lnSpc>
                <a:spcPct val="120000"/>
              </a:lnSpc>
            </a:pPr>
            <a:r>
              <a:rPr lang="en-US" dirty="0" smtClean="0"/>
              <a:t>Non-debaters review provided materials and draft one question for each side (this is the homework for debate weeks)</a:t>
            </a:r>
            <a:endParaRPr lang="en-US" dirty="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9640690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66700"/>
            <a:ext cx="7772400" cy="1143000"/>
          </a:xfrm>
        </p:spPr>
        <p:txBody>
          <a:bodyPr/>
          <a:lstStyle/>
          <a:p>
            <a:r>
              <a:rPr lang="en-US" dirty="0" smtClean="0"/>
              <a:t>Debate Procedures – Day of the Debate</a:t>
            </a:r>
            <a:endParaRPr lang="en-US" dirty="0"/>
          </a:p>
        </p:txBody>
      </p:sp>
      <p:sp>
        <p:nvSpPr>
          <p:cNvPr id="3" name="Content Placeholder 2"/>
          <p:cNvSpPr>
            <a:spLocks noGrp="1"/>
          </p:cNvSpPr>
          <p:nvPr>
            <p:ph idx="1"/>
          </p:nvPr>
        </p:nvSpPr>
        <p:spPr>
          <a:xfrm>
            <a:off x="558800" y="1384300"/>
            <a:ext cx="7810500" cy="4673600"/>
          </a:xfrm>
        </p:spPr>
        <p:txBody>
          <a:bodyPr/>
          <a:lstStyle/>
          <a:p>
            <a:pPr marL="0" indent="0">
              <a:buNone/>
            </a:pPr>
            <a:r>
              <a:rPr lang="en-US" dirty="0"/>
              <a:t>On the day of the </a:t>
            </a:r>
            <a:r>
              <a:rPr lang="en-US" dirty="0" smtClean="0"/>
              <a:t>debate (note: PRO and CON order may be interchanged based on coin toss)</a:t>
            </a:r>
            <a:endParaRPr lang="en-US" dirty="0"/>
          </a:p>
          <a:p>
            <a:pPr marL="0" indent="0">
              <a:buNone/>
            </a:pPr>
            <a:r>
              <a:rPr lang="en-US" dirty="0"/>
              <a:t>&lt;initial vote&gt;</a:t>
            </a:r>
          </a:p>
          <a:p>
            <a:pPr lvl="1"/>
            <a:r>
              <a:rPr lang="en-US" dirty="0"/>
              <a:t>PRO presents opening </a:t>
            </a:r>
            <a:r>
              <a:rPr lang="en-US" dirty="0" smtClean="0"/>
              <a:t>statement (5 min.) </a:t>
            </a:r>
            <a:endParaRPr lang="en-US" dirty="0"/>
          </a:p>
          <a:p>
            <a:pPr lvl="1"/>
            <a:r>
              <a:rPr lang="en-US" dirty="0"/>
              <a:t>CON presents opening </a:t>
            </a:r>
            <a:r>
              <a:rPr lang="en-US" dirty="0" smtClean="0"/>
              <a:t>statement (5 min.)</a:t>
            </a:r>
            <a:endParaRPr lang="en-US" dirty="0"/>
          </a:p>
          <a:p>
            <a:pPr marL="457200" lvl="1" indent="0">
              <a:buNone/>
            </a:pPr>
            <a:r>
              <a:rPr lang="en-US" dirty="0"/>
              <a:t>&lt;brief pause for preparation</a:t>
            </a:r>
            <a:r>
              <a:rPr lang="en-US" dirty="0" smtClean="0"/>
              <a:t>&gt; (3 min.)</a:t>
            </a:r>
            <a:endParaRPr lang="en-US" dirty="0"/>
          </a:p>
          <a:p>
            <a:pPr lvl="1"/>
            <a:r>
              <a:rPr lang="en-US" dirty="0"/>
              <a:t>PRO presents </a:t>
            </a:r>
            <a:r>
              <a:rPr lang="en-US" dirty="0" smtClean="0"/>
              <a:t>rebuttal (5 min.)</a:t>
            </a:r>
            <a:endParaRPr lang="en-US" dirty="0"/>
          </a:p>
          <a:p>
            <a:pPr lvl="1"/>
            <a:r>
              <a:rPr lang="en-US" dirty="0"/>
              <a:t>CON present </a:t>
            </a:r>
            <a:r>
              <a:rPr lang="en-US" dirty="0" smtClean="0"/>
              <a:t>rebuttal (5 min.)</a:t>
            </a:r>
            <a:endParaRPr lang="en-US" dirty="0"/>
          </a:p>
          <a:p>
            <a:pPr marL="457200" lvl="1" indent="0">
              <a:buNone/>
            </a:pPr>
            <a:r>
              <a:rPr lang="en-US" dirty="0"/>
              <a:t>&lt;brief pause</a:t>
            </a:r>
            <a:r>
              <a:rPr lang="en-US" dirty="0" smtClean="0"/>
              <a:t>&gt; (3 min.)</a:t>
            </a:r>
            <a:endParaRPr lang="en-US" dirty="0"/>
          </a:p>
          <a:p>
            <a:pPr lvl="1"/>
            <a:r>
              <a:rPr lang="en-US" dirty="0"/>
              <a:t>PRO presents closing </a:t>
            </a:r>
            <a:r>
              <a:rPr lang="en-US" dirty="0" smtClean="0"/>
              <a:t>statement (5 min.)</a:t>
            </a:r>
            <a:endParaRPr lang="en-US" dirty="0"/>
          </a:p>
          <a:p>
            <a:pPr lvl="1"/>
            <a:r>
              <a:rPr lang="en-US" dirty="0"/>
              <a:t>CON presents closing </a:t>
            </a:r>
            <a:r>
              <a:rPr lang="en-US" dirty="0" smtClean="0"/>
              <a:t>statement (5 min.)</a:t>
            </a:r>
            <a:endParaRPr lang="en-US" dirty="0"/>
          </a:p>
          <a:p>
            <a:pPr marL="400050" lvl="1" indent="0">
              <a:buNone/>
            </a:pPr>
            <a:r>
              <a:rPr lang="en-US" dirty="0"/>
              <a:t>Questions are posed to each side by moderator and/or </a:t>
            </a:r>
            <a:r>
              <a:rPr lang="en-US" dirty="0" smtClean="0"/>
              <a:t>professors (10 min.)</a:t>
            </a:r>
            <a:endParaRPr lang="en-US" dirty="0"/>
          </a:p>
          <a:p>
            <a:pPr marL="0" indent="0">
              <a:buNone/>
            </a:pPr>
            <a:r>
              <a:rPr lang="en-US" dirty="0"/>
              <a:t>&lt;final vote&gt;</a:t>
            </a:r>
          </a:p>
          <a:p>
            <a:endParaRPr lang="en-US" dirty="0"/>
          </a:p>
        </p:txBody>
      </p:sp>
    </p:spTree>
    <p:extLst>
      <p:ext uri="{BB962C8B-B14F-4D97-AF65-F5344CB8AC3E}">
        <p14:creationId xmlns:p14="http://schemas.microsoft.com/office/powerpoint/2010/main" val="950533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and callouts</a:t>
            </a:r>
            <a:endParaRPr lang="en-US" dirty="0"/>
          </a:p>
        </p:txBody>
      </p:sp>
    </p:spTree>
    <p:extLst>
      <p:ext uri="{BB962C8B-B14F-4D97-AF65-F5344CB8AC3E}">
        <p14:creationId xmlns:p14="http://schemas.microsoft.com/office/powerpoint/2010/main" val="23743485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20 at 3.06.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42900"/>
            <a:ext cx="5410200" cy="6515100"/>
          </a:xfrm>
          <a:prstGeom prst="rect">
            <a:avLst/>
          </a:prstGeom>
        </p:spPr>
      </p:pic>
      <p:sp>
        <p:nvSpPr>
          <p:cNvPr id="5" name="TextBox 4"/>
          <p:cNvSpPr txBox="1"/>
          <p:nvPr/>
        </p:nvSpPr>
        <p:spPr>
          <a:xfrm>
            <a:off x="457200" y="952500"/>
            <a:ext cx="868447" cy="1569660"/>
          </a:xfrm>
          <a:prstGeom prst="rect">
            <a:avLst/>
          </a:prstGeom>
          <a:noFill/>
        </p:spPr>
        <p:txBody>
          <a:bodyPr wrap="none" rtlCol="0">
            <a:spAutoFit/>
          </a:bodyPr>
          <a:lstStyle/>
          <a:p>
            <a:r>
              <a:rPr lang="en-US" dirty="0" smtClean="0"/>
              <a:t>Pogo</a:t>
            </a:r>
          </a:p>
          <a:p>
            <a:r>
              <a:rPr lang="en-US" dirty="0" smtClean="0"/>
              <a:t>by</a:t>
            </a:r>
          </a:p>
          <a:p>
            <a:r>
              <a:rPr lang="en-US" dirty="0" smtClean="0"/>
              <a:t>Walt </a:t>
            </a:r>
          </a:p>
          <a:p>
            <a:r>
              <a:rPr lang="en-US" dirty="0" smtClean="0"/>
              <a:t>Kelly</a:t>
            </a:r>
            <a:endParaRPr lang="en-US" dirty="0"/>
          </a:p>
        </p:txBody>
      </p:sp>
      <p:sp>
        <p:nvSpPr>
          <p:cNvPr id="6" name="TextBox 5"/>
          <p:cNvSpPr txBox="1"/>
          <p:nvPr/>
        </p:nvSpPr>
        <p:spPr>
          <a:xfrm>
            <a:off x="7493000" y="5905500"/>
            <a:ext cx="1112805" cy="461665"/>
          </a:xfrm>
          <a:prstGeom prst="rect">
            <a:avLst/>
          </a:prstGeom>
          <a:noFill/>
        </p:spPr>
        <p:txBody>
          <a:bodyPr wrap="none" rtlCol="0">
            <a:spAutoFit/>
          </a:bodyPr>
          <a:lstStyle/>
          <a:p>
            <a:r>
              <a:rPr lang="en-US" dirty="0" smtClean="0">
                <a:latin typeface="+mj-lt"/>
              </a:rPr>
              <a:t>&lt;</a:t>
            </a:r>
            <a:r>
              <a:rPr lang="en-US" dirty="0" smtClean="0">
                <a:latin typeface="+mj-lt"/>
                <a:hlinkClick r:id="rId3" action="ppaction://hlinksldjump"/>
              </a:rPr>
              <a:t>back&gt;</a:t>
            </a:r>
            <a:endParaRPr lang="en-US" dirty="0">
              <a:latin typeface="+mj-lt"/>
            </a:endParaRPr>
          </a:p>
        </p:txBody>
      </p:sp>
    </p:spTree>
    <p:extLst>
      <p:ext uri="{BB962C8B-B14F-4D97-AF65-F5344CB8AC3E}">
        <p14:creationId xmlns:p14="http://schemas.microsoft.com/office/powerpoint/2010/main" val="4055305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20 at 2.55.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322062"/>
            <a:ext cx="8356600" cy="6241868"/>
          </a:xfrm>
          <a:prstGeom prst="rect">
            <a:avLst/>
          </a:prstGeom>
        </p:spPr>
      </p:pic>
      <p:sp>
        <p:nvSpPr>
          <p:cNvPr id="5" name="TextBox 4"/>
          <p:cNvSpPr txBox="1"/>
          <p:nvPr/>
        </p:nvSpPr>
        <p:spPr>
          <a:xfrm>
            <a:off x="1816100" y="6442501"/>
            <a:ext cx="5634876" cy="369332"/>
          </a:xfrm>
          <a:prstGeom prst="rect">
            <a:avLst/>
          </a:prstGeom>
          <a:noFill/>
          <a:ln>
            <a:solidFill>
              <a:schemeClr val="tx1"/>
            </a:solidFill>
          </a:ln>
        </p:spPr>
        <p:txBody>
          <a:bodyPr wrap="none" rtlCol="0">
            <a:spAutoFit/>
          </a:bodyPr>
          <a:lstStyle/>
          <a:p>
            <a:pPr marL="0" lvl="1"/>
            <a:r>
              <a:rPr lang="en-US" sz="1800" dirty="0" smtClean="0">
                <a:solidFill>
                  <a:srgbClr val="000000"/>
                </a:solidFill>
                <a:latin typeface="+mj-lt"/>
                <a:hlinkClick r:id="rId3"/>
              </a:rPr>
              <a:t>From XKCD cartoons: http</a:t>
            </a:r>
            <a:r>
              <a:rPr lang="en-US" sz="1800" dirty="0">
                <a:solidFill>
                  <a:srgbClr val="000000"/>
                </a:solidFill>
                <a:latin typeface="+mj-lt"/>
                <a:hlinkClick r:id="rId3"/>
              </a:rPr>
              <a:t>://www.xkcd.com/1354</a:t>
            </a:r>
            <a:r>
              <a:rPr lang="en-US" sz="1800" dirty="0" smtClean="0">
                <a:solidFill>
                  <a:srgbClr val="000000"/>
                </a:solidFill>
                <a:latin typeface="+mj-lt"/>
                <a:hlinkClick r:id="rId3"/>
              </a:rPr>
              <a:t>/</a:t>
            </a:r>
            <a:endParaRPr lang="en-US" sz="1800" dirty="0">
              <a:solidFill>
                <a:srgbClr val="000000"/>
              </a:solidFill>
              <a:latin typeface="+mj-lt"/>
            </a:endParaRPr>
          </a:p>
        </p:txBody>
      </p:sp>
    </p:spTree>
    <p:extLst>
      <p:ext uri="{BB962C8B-B14F-4D97-AF65-F5344CB8AC3E}">
        <p14:creationId xmlns:p14="http://schemas.microsoft.com/office/powerpoint/2010/main" val="2965765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165100"/>
            <a:ext cx="7772400" cy="1143000"/>
          </a:xfrm>
        </p:spPr>
        <p:txBody>
          <a:bodyPr/>
          <a:lstStyle/>
          <a:p>
            <a:r>
              <a:rPr lang="en-US" dirty="0" err="1" smtClean="0"/>
              <a:t>Panopticon</a:t>
            </a:r>
            <a:r>
              <a:rPr lang="en-US" dirty="0" smtClean="0"/>
              <a:t> – </a:t>
            </a:r>
            <a:r>
              <a:rPr lang="en-US" dirty="0" err="1" smtClean="0"/>
              <a:t>Stateville</a:t>
            </a:r>
            <a:r>
              <a:rPr lang="en-US" dirty="0" smtClean="0"/>
              <a:t> penitentiary, Illinois</a:t>
            </a:r>
            <a:endParaRPr lang="en-US" dirty="0"/>
          </a:p>
        </p:txBody>
      </p:sp>
      <p:pic>
        <p:nvPicPr>
          <p:cNvPr id="4" name="Picture 3"/>
          <p:cNvPicPr>
            <a:picLocks noChangeAspect="1"/>
          </p:cNvPicPr>
          <p:nvPr/>
        </p:nvPicPr>
        <p:blipFill>
          <a:blip r:embed="rId2"/>
          <a:stretch>
            <a:fillRect/>
          </a:stretch>
        </p:blipFill>
        <p:spPr>
          <a:xfrm>
            <a:off x="749300" y="819150"/>
            <a:ext cx="8051800" cy="6038850"/>
          </a:xfrm>
          <a:prstGeom prst="rect">
            <a:avLst/>
          </a:prstGeom>
        </p:spPr>
      </p:pic>
      <p:sp>
        <p:nvSpPr>
          <p:cNvPr id="5" name="Action Button: Back or Previous 4">
            <a:hlinkClick r:id="" action="ppaction://hlinkshowjump?jump=lastslideviewed" highlightClick="1"/>
          </p:cNvPr>
          <p:cNvSpPr/>
          <p:nvPr/>
        </p:nvSpPr>
        <p:spPr bwMode="auto">
          <a:xfrm>
            <a:off x="8128000" y="5918200"/>
            <a:ext cx="546100" cy="508000"/>
          </a:xfrm>
          <a:prstGeom prst="actionButtonBackPrevious">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7859314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20 at 2.5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701"/>
            <a:ext cx="9144000" cy="5300699"/>
          </a:xfrm>
          <a:prstGeom prst="rect">
            <a:avLst/>
          </a:prstGeom>
        </p:spPr>
      </p:pic>
      <p:sp>
        <p:nvSpPr>
          <p:cNvPr id="5" name="TextBox 4"/>
          <p:cNvSpPr txBox="1"/>
          <p:nvPr/>
        </p:nvSpPr>
        <p:spPr>
          <a:xfrm>
            <a:off x="1841500" y="6315501"/>
            <a:ext cx="5634876" cy="369332"/>
          </a:xfrm>
          <a:prstGeom prst="rect">
            <a:avLst/>
          </a:prstGeom>
          <a:noFill/>
          <a:ln>
            <a:solidFill>
              <a:schemeClr val="tx1"/>
            </a:solidFill>
          </a:ln>
        </p:spPr>
        <p:txBody>
          <a:bodyPr wrap="none" rtlCol="0">
            <a:spAutoFit/>
          </a:bodyPr>
          <a:lstStyle/>
          <a:p>
            <a:pPr marL="0" lvl="1"/>
            <a:r>
              <a:rPr lang="en-US" sz="1800" dirty="0" smtClean="0">
                <a:solidFill>
                  <a:srgbClr val="000000"/>
                </a:solidFill>
                <a:latin typeface="+mj-lt"/>
                <a:hlinkClick r:id="rId3"/>
              </a:rPr>
              <a:t>From XKCD cartoons: http</a:t>
            </a:r>
            <a:r>
              <a:rPr lang="en-US" sz="1800" dirty="0">
                <a:solidFill>
                  <a:srgbClr val="000000"/>
                </a:solidFill>
                <a:latin typeface="+mj-lt"/>
                <a:hlinkClick r:id="rId3"/>
              </a:rPr>
              <a:t>://www.xkcd.com/1354</a:t>
            </a:r>
            <a:r>
              <a:rPr lang="en-US" sz="1800" dirty="0" smtClean="0">
                <a:solidFill>
                  <a:srgbClr val="000000"/>
                </a:solidFill>
                <a:latin typeface="+mj-lt"/>
                <a:hlinkClick r:id="rId3"/>
              </a:rPr>
              <a:t>/</a:t>
            </a:r>
            <a:endParaRPr lang="en-US" sz="1800" dirty="0">
              <a:solidFill>
                <a:srgbClr val="000000"/>
              </a:solidFill>
              <a:latin typeface="+mj-lt"/>
            </a:endParaRPr>
          </a:p>
        </p:txBody>
      </p:sp>
    </p:spTree>
    <p:extLst>
      <p:ext uri="{BB962C8B-B14F-4D97-AF65-F5344CB8AC3E}">
        <p14:creationId xmlns:p14="http://schemas.microsoft.com/office/powerpoint/2010/main" val="33911927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a:xfrm>
            <a:off x="482600" y="292100"/>
            <a:ext cx="7772400" cy="571500"/>
          </a:xfrm>
        </p:spPr>
        <p:txBody>
          <a:bodyPr/>
          <a:lstStyle/>
          <a:p>
            <a:r>
              <a:rPr lang="en-US" dirty="0" err="1" smtClean="0">
                <a:solidFill>
                  <a:schemeClr val="tx1"/>
                </a:solidFill>
              </a:rPr>
              <a:t>Cybersecurity</a:t>
            </a:r>
            <a:r>
              <a:rPr lang="en-US" dirty="0" smtClean="0">
                <a:solidFill>
                  <a:schemeClr val="tx1"/>
                </a:solidFill>
              </a:rPr>
              <a:t> for Future Presidents</a:t>
            </a:r>
            <a:r>
              <a:rPr lang="en-US" sz="1800" dirty="0">
                <a:solidFill>
                  <a:schemeClr val="tx1"/>
                </a:solidFill>
              </a:rPr>
              <a:t/>
            </a:r>
            <a:br>
              <a:rPr lang="en-US" sz="1800" dirty="0">
                <a:solidFill>
                  <a:schemeClr val="tx1"/>
                </a:solidFill>
              </a:rPr>
            </a:br>
            <a:endParaRPr lang="en-US" sz="1800" dirty="0">
              <a:solidFill>
                <a:schemeClr val="tx1"/>
              </a:solidFill>
            </a:endParaRPr>
          </a:p>
        </p:txBody>
      </p:sp>
      <p:sp>
        <p:nvSpPr>
          <p:cNvPr id="16387" name="Rectangle 2051"/>
          <p:cNvSpPr>
            <a:spLocks noGrp="1" noChangeArrowheads="1"/>
          </p:cNvSpPr>
          <p:nvPr>
            <p:ph type="body" idx="1"/>
          </p:nvPr>
        </p:nvSpPr>
        <p:spPr>
          <a:xfrm>
            <a:off x="546100" y="880532"/>
            <a:ext cx="8051800" cy="5748868"/>
          </a:xfrm>
        </p:spPr>
        <p:txBody>
          <a:bodyPr/>
          <a:lstStyle/>
          <a:p>
            <a:pPr>
              <a:buFontTx/>
              <a:buNone/>
            </a:pPr>
            <a:r>
              <a:rPr lang="en-US" dirty="0"/>
              <a:t>Carl E. Landwehr, Ph.D</a:t>
            </a:r>
            <a:r>
              <a:rPr lang="en-US" dirty="0" smtClean="0"/>
              <a:t>.</a:t>
            </a:r>
          </a:p>
          <a:p>
            <a:pPr lvl="1">
              <a:buFontTx/>
              <a:buNone/>
            </a:pPr>
            <a:r>
              <a:rPr lang="en-US" dirty="0" smtClean="0"/>
              <a:t>David Voorhees, Ph.D.</a:t>
            </a:r>
          </a:p>
          <a:p>
            <a:pPr lvl="1">
              <a:buFontTx/>
              <a:buNone/>
            </a:pPr>
            <a:r>
              <a:rPr lang="en-US" dirty="0" err="1" smtClean="0"/>
              <a:t>Aparna</a:t>
            </a:r>
            <a:r>
              <a:rPr lang="en-US" dirty="0" smtClean="0"/>
              <a:t> Das, </a:t>
            </a:r>
            <a:r>
              <a:rPr lang="en-US" dirty="0" err="1" smtClean="0"/>
              <a:t>Ph.D</a:t>
            </a:r>
            <a:endParaRPr lang="en-US" dirty="0"/>
          </a:p>
          <a:p>
            <a:pPr lvl="1">
              <a:buFontTx/>
              <a:buNone/>
            </a:pPr>
            <a:endParaRPr lang="en-US" dirty="0"/>
          </a:p>
          <a:p>
            <a:pPr>
              <a:buFontTx/>
              <a:buNone/>
            </a:pPr>
            <a:r>
              <a:rPr lang="en-US" sz="2000" dirty="0" smtClean="0"/>
              <a:t>What can we teach you now that will help you make the right decisions on </a:t>
            </a:r>
            <a:r>
              <a:rPr lang="en-US" sz="2000" dirty="0" err="1" smtClean="0"/>
              <a:t>cybersecurity</a:t>
            </a:r>
            <a:r>
              <a:rPr lang="en-US" sz="2000" dirty="0" smtClean="0"/>
              <a:t> matters in 20 years, when you have risen to a position of leadership in government or industry?</a:t>
            </a:r>
            <a:endParaRPr lang="en-US" sz="2000" dirty="0"/>
          </a:p>
          <a:p>
            <a:pPr>
              <a:buFontTx/>
              <a:buNone/>
            </a:pPr>
            <a:r>
              <a:rPr lang="en-US" sz="2000" dirty="0"/>
              <a:t>Goal: At the end of the course, you should</a:t>
            </a:r>
          </a:p>
          <a:p>
            <a:r>
              <a:rPr lang="en-US" sz="2000" dirty="0" smtClean="0"/>
              <a:t>Understand, and be able to explain and apply </a:t>
            </a:r>
            <a:r>
              <a:rPr lang="en-US" sz="2000" dirty="0"/>
              <a:t>basic, general concepts of </a:t>
            </a:r>
            <a:r>
              <a:rPr lang="en-US" sz="2000" dirty="0" smtClean="0"/>
              <a:t>computing, communications, and </a:t>
            </a:r>
            <a:r>
              <a:rPr lang="en-US" sz="2000" dirty="0" err="1" smtClean="0"/>
              <a:t>cybersecurity</a:t>
            </a:r>
            <a:endParaRPr lang="en-US" sz="2000" dirty="0"/>
          </a:p>
          <a:p>
            <a:r>
              <a:rPr lang="en-US" sz="2000" dirty="0" smtClean="0"/>
              <a:t>Understand and be able to explain relevant laws, policies, social concerns and market forces surrounding </a:t>
            </a:r>
            <a:r>
              <a:rPr lang="en-US" sz="2000" dirty="0" err="1" smtClean="0"/>
              <a:t>cybersecurity</a:t>
            </a:r>
            <a:r>
              <a:rPr lang="en-US" sz="2000" dirty="0" smtClean="0"/>
              <a:t> issues</a:t>
            </a:r>
            <a:endParaRPr lang="en-US" sz="2000" dirty="0"/>
          </a:p>
          <a:p>
            <a:r>
              <a:rPr lang="en-US" sz="2000" dirty="0"/>
              <a:t>Be able </a:t>
            </a:r>
            <a:r>
              <a:rPr lang="en-US" sz="2000" dirty="0" smtClean="0"/>
              <a:t>to apply your understanding to </a:t>
            </a:r>
            <a:r>
              <a:rPr lang="en-US" sz="2000" dirty="0"/>
              <a:t>assess critically </a:t>
            </a:r>
            <a:r>
              <a:rPr lang="en-US" sz="2000" dirty="0" smtClean="0"/>
              <a:t>arguments put forth in favor of alternative policy positions</a:t>
            </a:r>
          </a:p>
          <a:p>
            <a:endParaRPr lang="en-US" sz="2000" dirty="0"/>
          </a:p>
          <a:p>
            <a:pPr marL="0" indent="0">
              <a:buNone/>
            </a:pPr>
            <a:r>
              <a:rPr lang="en-US" sz="2000" dirty="0" smtClean="0"/>
              <a:t>Caution: This is the beta version after last year’s alpha! Plans may change a little as the semester progresses.</a:t>
            </a:r>
            <a:endParaRPr lang="en-US" sz="2000" dirty="0"/>
          </a:p>
          <a:p>
            <a:pPr>
              <a:buFontTx/>
              <a:buNone/>
            </a:pP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20 at 2.55.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851977"/>
            <a:ext cx="9144000" cy="5599623"/>
          </a:xfrm>
          <a:prstGeom prst="rect">
            <a:avLst/>
          </a:prstGeom>
        </p:spPr>
      </p:pic>
      <p:sp>
        <p:nvSpPr>
          <p:cNvPr id="5" name="TextBox 4"/>
          <p:cNvSpPr txBox="1"/>
          <p:nvPr/>
        </p:nvSpPr>
        <p:spPr>
          <a:xfrm>
            <a:off x="1816100" y="6442501"/>
            <a:ext cx="5634876" cy="369332"/>
          </a:xfrm>
          <a:prstGeom prst="rect">
            <a:avLst/>
          </a:prstGeom>
          <a:noFill/>
          <a:ln>
            <a:solidFill>
              <a:schemeClr val="tx1"/>
            </a:solidFill>
          </a:ln>
        </p:spPr>
        <p:txBody>
          <a:bodyPr wrap="none" rtlCol="0">
            <a:spAutoFit/>
          </a:bodyPr>
          <a:lstStyle/>
          <a:p>
            <a:pPr marL="0" lvl="1"/>
            <a:r>
              <a:rPr lang="en-US" sz="1800" dirty="0" smtClean="0">
                <a:solidFill>
                  <a:srgbClr val="000000"/>
                </a:solidFill>
                <a:latin typeface="+mj-lt"/>
                <a:hlinkClick r:id="rId3"/>
              </a:rPr>
              <a:t>From XKCD cartoons: http</a:t>
            </a:r>
            <a:r>
              <a:rPr lang="en-US" sz="1800" dirty="0">
                <a:solidFill>
                  <a:srgbClr val="000000"/>
                </a:solidFill>
                <a:latin typeface="+mj-lt"/>
                <a:hlinkClick r:id="rId3"/>
              </a:rPr>
              <a:t>://www.xkcd.com/1354</a:t>
            </a:r>
            <a:r>
              <a:rPr lang="en-US" sz="1800" dirty="0" smtClean="0">
                <a:solidFill>
                  <a:srgbClr val="000000"/>
                </a:solidFill>
                <a:latin typeface="+mj-lt"/>
                <a:hlinkClick r:id="rId3"/>
              </a:rPr>
              <a:t>/</a:t>
            </a:r>
            <a:endParaRPr lang="en-US" sz="1800" dirty="0">
              <a:solidFill>
                <a:srgbClr val="000000"/>
              </a:solidFill>
              <a:latin typeface="+mj-lt"/>
            </a:endParaRPr>
          </a:p>
        </p:txBody>
      </p:sp>
      <p:sp>
        <p:nvSpPr>
          <p:cNvPr id="6" name="TextBox 5"/>
          <p:cNvSpPr txBox="1"/>
          <p:nvPr/>
        </p:nvSpPr>
        <p:spPr>
          <a:xfrm>
            <a:off x="7937500" y="6273800"/>
            <a:ext cx="1095222" cy="461665"/>
          </a:xfrm>
          <a:prstGeom prst="rect">
            <a:avLst/>
          </a:prstGeom>
          <a:noFill/>
        </p:spPr>
        <p:txBody>
          <a:bodyPr wrap="none" rtlCol="0">
            <a:spAutoFit/>
          </a:bodyPr>
          <a:lstStyle/>
          <a:p>
            <a:r>
              <a:rPr lang="en-US" dirty="0" smtClean="0">
                <a:latin typeface="+mj-lt"/>
                <a:hlinkClick r:id="rId4" action="ppaction://hlinksldjump"/>
              </a:rPr>
              <a:t>&lt;Back&gt;</a:t>
            </a:r>
            <a:endParaRPr lang="en-US" dirty="0" smtClean="0">
              <a:latin typeface="+mj-lt"/>
            </a:endParaRPr>
          </a:p>
        </p:txBody>
      </p:sp>
    </p:spTree>
    <p:extLst>
      <p:ext uri="{BB962C8B-B14F-4D97-AF65-F5344CB8AC3E}">
        <p14:creationId xmlns:p14="http://schemas.microsoft.com/office/powerpoint/2010/main" val="40215584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1-20 at 3.5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3899"/>
            <a:ext cx="8902700" cy="5183301"/>
          </a:xfrm>
          <a:prstGeom prst="rect">
            <a:avLst/>
          </a:prstGeom>
        </p:spPr>
      </p:pic>
      <p:sp>
        <p:nvSpPr>
          <p:cNvPr id="6" name="TextBox 5"/>
          <p:cNvSpPr txBox="1"/>
          <p:nvPr/>
        </p:nvSpPr>
        <p:spPr>
          <a:xfrm>
            <a:off x="127000" y="203200"/>
            <a:ext cx="8585553" cy="461665"/>
          </a:xfrm>
          <a:prstGeom prst="rect">
            <a:avLst/>
          </a:prstGeom>
          <a:noFill/>
        </p:spPr>
        <p:txBody>
          <a:bodyPr wrap="none" rtlCol="0">
            <a:spAutoFit/>
          </a:bodyPr>
          <a:lstStyle/>
          <a:p>
            <a:r>
              <a:rPr lang="en-US" dirty="0" smtClean="0">
                <a:latin typeface="+mj-lt"/>
              </a:rPr>
              <a:t>From Symantec’s report on </a:t>
            </a:r>
            <a:r>
              <a:rPr lang="en-US" dirty="0" err="1" smtClean="0">
                <a:latin typeface="+mj-lt"/>
              </a:rPr>
              <a:t>Stuxnet</a:t>
            </a:r>
            <a:r>
              <a:rPr lang="en-US" dirty="0" smtClean="0">
                <a:latin typeface="+mj-lt"/>
              </a:rPr>
              <a:t>: global infection rates</a:t>
            </a:r>
            <a:endParaRPr lang="en-US" dirty="0">
              <a:latin typeface="+mj-lt"/>
            </a:endParaRPr>
          </a:p>
        </p:txBody>
      </p:sp>
      <p:pic>
        <p:nvPicPr>
          <p:cNvPr id="7" name="Picture 6" descr="71705059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384300"/>
            <a:ext cx="8128000" cy="4699000"/>
          </a:xfrm>
          <a:prstGeom prst="rect">
            <a:avLst/>
          </a:prstGeom>
        </p:spPr>
      </p:pic>
      <p:sp>
        <p:nvSpPr>
          <p:cNvPr id="8" name="TextBox 7"/>
          <p:cNvSpPr txBox="1"/>
          <p:nvPr/>
        </p:nvSpPr>
        <p:spPr>
          <a:xfrm>
            <a:off x="7518400" y="6197600"/>
            <a:ext cx="1196211" cy="461665"/>
          </a:xfrm>
          <a:prstGeom prst="rect">
            <a:avLst/>
          </a:prstGeom>
          <a:noFill/>
        </p:spPr>
        <p:txBody>
          <a:bodyPr wrap="none" rtlCol="0">
            <a:spAutoFit/>
          </a:bodyPr>
          <a:lstStyle/>
          <a:p>
            <a:r>
              <a:rPr lang="en-US" dirty="0" smtClean="0">
                <a:hlinkClick r:id="rId4" action="ppaction://hlinksldjump"/>
              </a:rPr>
              <a:t>&lt;</a:t>
            </a:r>
            <a:r>
              <a:rPr lang="en-US" dirty="0" smtClean="0">
                <a:latin typeface="+mj-lt"/>
                <a:hlinkClick r:id="rId4" action="ppaction://hlinksldjump"/>
              </a:rPr>
              <a:t>back</a:t>
            </a:r>
            <a:r>
              <a:rPr lang="en-US" dirty="0" smtClean="0">
                <a:hlinkClick r:id="rId4" action="ppaction://hlinksldjump"/>
              </a:rPr>
              <a:t>&gt;</a:t>
            </a:r>
            <a:endParaRPr lang="en-US" dirty="0"/>
          </a:p>
        </p:txBody>
      </p:sp>
    </p:spTree>
    <p:extLst>
      <p:ext uri="{BB962C8B-B14F-4D97-AF65-F5344CB8AC3E}">
        <p14:creationId xmlns:p14="http://schemas.microsoft.com/office/powerpoint/2010/main" val="3689588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37067"/>
            <a:ext cx="9008533" cy="728133"/>
          </a:xfrm>
        </p:spPr>
        <p:txBody>
          <a:bodyPr/>
          <a:lstStyle/>
          <a:p>
            <a:r>
              <a:rPr lang="en-US" dirty="0" smtClean="0"/>
              <a:t/>
            </a:r>
            <a:br>
              <a:rPr lang="en-US" dirty="0" smtClean="0"/>
            </a:br>
            <a:r>
              <a:rPr lang="en-US" dirty="0" smtClean="0"/>
              <a:t>Some Current U.S. Federal Laws and Regulations relating to </a:t>
            </a:r>
            <a:r>
              <a:rPr lang="en-US" dirty="0" err="1" smtClean="0"/>
              <a:t>Cybersecurity</a:t>
            </a:r>
            <a:r>
              <a:rPr lang="en-US" dirty="0" smtClean="0"/>
              <a:t>, including Privacy</a:t>
            </a:r>
            <a:endParaRPr lang="en-US" dirty="0"/>
          </a:p>
        </p:txBody>
      </p:sp>
      <p:sp>
        <p:nvSpPr>
          <p:cNvPr id="3" name="Content Placeholder 2"/>
          <p:cNvSpPr>
            <a:spLocks noGrp="1"/>
          </p:cNvSpPr>
          <p:nvPr>
            <p:ph idx="1"/>
          </p:nvPr>
        </p:nvSpPr>
        <p:spPr>
          <a:xfrm>
            <a:off x="457199" y="1481667"/>
            <a:ext cx="8496301" cy="4474633"/>
          </a:xfrm>
        </p:spPr>
        <p:txBody>
          <a:bodyPr/>
          <a:lstStyle/>
          <a:p>
            <a:r>
              <a:rPr lang="en-US" sz="2000" dirty="0" smtClean="0"/>
              <a:t>Wiretapping / surveillance:</a:t>
            </a:r>
          </a:p>
          <a:p>
            <a:pPr lvl="1"/>
            <a:r>
              <a:rPr lang="en-US" sz="2000" dirty="0" smtClean="0"/>
              <a:t>Domestic telephone calls: In general, federal wiretaps are permitted only if a warrant has been issued (this requires a judge to approve a detailed request) [ref: episodes of “The Wire” ]</a:t>
            </a:r>
          </a:p>
          <a:p>
            <a:pPr lvl="1"/>
            <a:r>
              <a:rPr lang="en-US" sz="2000" dirty="0" smtClean="0"/>
              <a:t>Domestic e-mail: Stored Communications Act (SCA)</a:t>
            </a:r>
          </a:p>
          <a:p>
            <a:pPr lvl="1"/>
            <a:r>
              <a:rPr lang="en-US" sz="2000" dirty="0" smtClean="0"/>
              <a:t>Foreign / national security surveillance: Foreign Intelligence Surveillance (FISA) act, PATRIOT Act</a:t>
            </a:r>
          </a:p>
          <a:p>
            <a:r>
              <a:rPr lang="en-US" sz="2000" dirty="0" smtClean="0"/>
              <a:t>Healthcare information: HIPAA (Health Insurance Portability and Accountability Act) 1996</a:t>
            </a:r>
          </a:p>
          <a:p>
            <a:r>
              <a:rPr lang="en-US" sz="2000" dirty="0" smtClean="0"/>
              <a:t>Financial records and information:</a:t>
            </a:r>
          </a:p>
          <a:p>
            <a:pPr lvl="1"/>
            <a:r>
              <a:rPr lang="en-US" sz="2000" dirty="0" smtClean="0"/>
              <a:t>GLB: Graham-Leach-Bliley 1999 – requires written security plan to protect client nonpublic data</a:t>
            </a:r>
          </a:p>
          <a:p>
            <a:pPr lvl="1"/>
            <a:r>
              <a:rPr lang="en-US" sz="2000" dirty="0" smtClean="0"/>
              <a:t>SOX: Sarbanes</a:t>
            </a:r>
            <a:r>
              <a:rPr lang="en-US" sz="2000" dirty="0"/>
              <a:t>-</a:t>
            </a:r>
            <a:r>
              <a:rPr lang="en-US" sz="2000" dirty="0" smtClean="0"/>
              <a:t>Oxley Act 2002 – accountability for internal controls on financial reporting, fraud prevention/detection</a:t>
            </a:r>
          </a:p>
        </p:txBody>
      </p:sp>
    </p:spTree>
    <p:extLst>
      <p:ext uri="{BB962C8B-B14F-4D97-AF65-F5344CB8AC3E}">
        <p14:creationId xmlns:p14="http://schemas.microsoft.com/office/powerpoint/2010/main" val="41379811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Breach notification laws in the U.S.</a:t>
            </a:r>
            <a:endParaRPr lang="en-US" dirty="0"/>
          </a:p>
        </p:txBody>
      </p:sp>
      <p:sp>
        <p:nvSpPr>
          <p:cNvPr id="3" name="Content Placeholder 2"/>
          <p:cNvSpPr>
            <a:spLocks noGrp="1"/>
          </p:cNvSpPr>
          <p:nvPr>
            <p:ph idx="1"/>
          </p:nvPr>
        </p:nvSpPr>
        <p:spPr/>
        <p:txBody>
          <a:bodyPr/>
          <a:lstStyle/>
          <a:p>
            <a:r>
              <a:rPr lang="en-US" dirty="0" smtClean="0"/>
              <a:t>California passed a laws requiring notification of breaches of unencrypted personal data in 2002</a:t>
            </a:r>
          </a:p>
          <a:p>
            <a:endParaRPr lang="en-US" dirty="0" smtClean="0"/>
          </a:p>
          <a:p>
            <a:r>
              <a:rPr lang="en-US" dirty="0" smtClean="0"/>
              <a:t>As of 2014, 47 states in the U.S. have passed laws requiring private or government entities to notify individuals of security breaches of information involving personally identifiable information (“PII”)</a:t>
            </a:r>
          </a:p>
          <a:p>
            <a:endParaRPr lang="en-US" dirty="0"/>
          </a:p>
          <a:p>
            <a:r>
              <a:rPr lang="en-US" dirty="0" smtClean="0"/>
              <a:t>Verizon now publishes and annual “Data Breach Report” summarizing results of the past year</a:t>
            </a:r>
          </a:p>
          <a:p>
            <a:endParaRPr lang="en-US" dirty="0"/>
          </a:p>
          <a:p>
            <a:r>
              <a:rPr lang="en-US" dirty="0" smtClean="0"/>
              <a:t>U.S. Congress has had several bills introduced to establish a national standard for breach notification, but none have passed</a:t>
            </a:r>
          </a:p>
          <a:p>
            <a:endParaRPr lang="en-US" dirty="0"/>
          </a:p>
          <a:p>
            <a:endParaRPr lang="en-US" dirty="0"/>
          </a:p>
        </p:txBody>
      </p:sp>
    </p:spTree>
    <p:extLst>
      <p:ext uri="{BB962C8B-B14F-4D97-AF65-F5344CB8AC3E}">
        <p14:creationId xmlns:p14="http://schemas.microsoft.com/office/powerpoint/2010/main" val="36688693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469900"/>
          </a:xfrm>
        </p:spPr>
        <p:txBody>
          <a:bodyPr/>
          <a:lstStyle/>
          <a:p>
            <a:r>
              <a:rPr lang="en-US" dirty="0" smtClean="0"/>
              <a:t>Additional Breach Examples</a:t>
            </a:r>
            <a:endParaRPr lang="en-US" dirty="0"/>
          </a:p>
        </p:txBody>
      </p:sp>
      <p:sp>
        <p:nvSpPr>
          <p:cNvPr id="3" name="Content Placeholder 2"/>
          <p:cNvSpPr>
            <a:spLocks noGrp="1"/>
          </p:cNvSpPr>
          <p:nvPr>
            <p:ph idx="1"/>
          </p:nvPr>
        </p:nvSpPr>
        <p:spPr>
          <a:xfrm>
            <a:off x="584200" y="647700"/>
            <a:ext cx="7772400" cy="4114800"/>
          </a:xfrm>
        </p:spPr>
        <p:txBody>
          <a:bodyPr/>
          <a:lstStyle/>
          <a:p>
            <a:pPr marL="0" indent="0">
              <a:buNone/>
            </a:pPr>
            <a:r>
              <a:rPr lang="en-US" dirty="0"/>
              <a:t>Retail: Home Depot breach</a:t>
            </a:r>
          </a:p>
          <a:p>
            <a:r>
              <a:rPr lang="en-US" dirty="0"/>
              <a:t>POS malware installed mainly on self-checkout lanes in 1,700+ stores; 56,000,000 credit cards collected over period 4/14 – 9’14</a:t>
            </a:r>
          </a:p>
          <a:p>
            <a:r>
              <a:rPr lang="en-US" dirty="0"/>
              <a:t>How: “</a:t>
            </a:r>
            <a:r>
              <a:rPr lang="en-US" dirty="0" err="1"/>
              <a:t>BlackPOS</a:t>
            </a:r>
            <a:r>
              <a:rPr lang="en-US" dirty="0"/>
              <a:t>” malware variant, according to </a:t>
            </a:r>
            <a:r>
              <a:rPr lang="en-US" dirty="0" err="1"/>
              <a:t>KrebsOnSecurity</a:t>
            </a:r>
            <a:endParaRPr lang="en-US" dirty="0"/>
          </a:p>
          <a:p>
            <a:r>
              <a:rPr lang="en-US" dirty="0"/>
              <a:t>Reported 9/2/14+</a:t>
            </a:r>
            <a:r>
              <a:rPr lang="en-US" dirty="0" smtClean="0"/>
              <a:t>+</a:t>
            </a:r>
          </a:p>
          <a:p>
            <a:pPr marL="0" indent="0">
              <a:buNone/>
            </a:pPr>
            <a:r>
              <a:rPr lang="en-US" dirty="0"/>
              <a:t>Estonia (2007): large scale denial of service attacks cripple national economy for several days following removal of Soviet era statue from prominent public location. Russian government/”citizen hackers” strongly suspected, not </a:t>
            </a:r>
            <a:r>
              <a:rPr lang="en-US" dirty="0" smtClean="0"/>
              <a:t>proven</a:t>
            </a:r>
          </a:p>
          <a:p>
            <a:pPr marL="0" indent="0">
              <a:buNone/>
            </a:pPr>
            <a:endParaRPr lang="en-US" dirty="0"/>
          </a:p>
          <a:p>
            <a:pPr marL="0" indent="0">
              <a:buNone/>
            </a:pPr>
            <a:r>
              <a:rPr lang="en-US" dirty="0"/>
              <a:t>“Aurora” attacks on Google and 20 other companies (2009-2010): “zero-day” vulnerabilities in Internet Explorer and other means used to compromise systems; backdoors installed to communicate with remote servers and </a:t>
            </a:r>
            <a:r>
              <a:rPr lang="en-US" dirty="0" err="1"/>
              <a:t>exfiltrate</a:t>
            </a:r>
            <a:r>
              <a:rPr lang="en-US" dirty="0"/>
              <a:t> intellectual property (e.g. programs). Chinese involvement strongly argued</a:t>
            </a:r>
            <a:r>
              <a:rPr lang="en-US" dirty="0" smtClean="0"/>
              <a:t>.</a:t>
            </a:r>
          </a:p>
          <a:p>
            <a:pPr marL="0" indent="0">
              <a:buNone/>
            </a:pPr>
            <a:r>
              <a:rPr lang="en-US" dirty="0" smtClean="0"/>
              <a:t> </a:t>
            </a:r>
            <a:endParaRPr lang="en-US" dirty="0"/>
          </a:p>
          <a:p>
            <a:pPr marL="0" indent="0">
              <a:buNone/>
            </a:pPr>
            <a:r>
              <a:rPr lang="en-US" dirty="0"/>
              <a:t>Saudi-Aramco cyber attack (Aug. 2012): “</a:t>
            </a:r>
            <a:r>
              <a:rPr lang="en-US" dirty="0" err="1"/>
              <a:t>Shamoon</a:t>
            </a:r>
            <a:r>
              <a:rPr lang="en-US" dirty="0"/>
              <a:t>” virus damages thousands of computers at government oil company; large scale hardware replacements required. Hacker group claims credit; Iranian participation strongly suspected.</a:t>
            </a:r>
          </a:p>
          <a:p>
            <a:endParaRPr lang="en-US" dirty="0"/>
          </a:p>
          <a:p>
            <a:endParaRPr lang="en-US" dirty="0"/>
          </a:p>
        </p:txBody>
      </p:sp>
    </p:spTree>
    <p:extLst>
      <p:ext uri="{BB962C8B-B14F-4D97-AF65-F5344CB8AC3E}">
        <p14:creationId xmlns:p14="http://schemas.microsoft.com/office/powerpoint/2010/main" val="3154883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security infrastructure breach examples</a:t>
            </a:r>
            <a:endParaRPr lang="en-US" dirty="0"/>
          </a:p>
        </p:txBody>
      </p:sp>
      <p:sp>
        <p:nvSpPr>
          <p:cNvPr id="3" name="Content Placeholder 2"/>
          <p:cNvSpPr>
            <a:spLocks noGrp="1"/>
          </p:cNvSpPr>
          <p:nvPr>
            <p:ph idx="1"/>
          </p:nvPr>
        </p:nvSpPr>
        <p:spPr/>
        <p:txBody>
          <a:bodyPr/>
          <a:lstStyle/>
          <a:p>
            <a:r>
              <a:rPr lang="en-US" u="sng" dirty="0"/>
              <a:t>Shellshock</a:t>
            </a:r>
            <a:r>
              <a:rPr lang="en-US" dirty="0"/>
              <a:t> (2014): widely used open source software turned out to have an exploitable flaw; servers might execute bogus privileged commands. Had been in place for many years. Highlights latent vulnerabilities in open source software.</a:t>
            </a:r>
          </a:p>
          <a:p>
            <a:endParaRPr lang="en-US" sz="800" dirty="0"/>
          </a:p>
          <a:p>
            <a:r>
              <a:rPr lang="en-US" u="sng" dirty="0"/>
              <a:t>RSA breach </a:t>
            </a:r>
            <a:r>
              <a:rPr lang="en-US" dirty="0"/>
              <a:t>(2011): attack on major supplier of certificates and tokens compromised security infrastructure. Highlights effectiveness of “spear-phishing” in conjunction with latent vulnerabilities in software, even in sophisticated security firms.</a:t>
            </a:r>
          </a:p>
          <a:p>
            <a:endParaRPr lang="en-US" sz="800" dirty="0"/>
          </a:p>
          <a:p>
            <a:r>
              <a:rPr lang="en-US" u="sng" dirty="0" err="1"/>
              <a:t>Diginotar</a:t>
            </a:r>
            <a:r>
              <a:rPr lang="en-US" dirty="0"/>
              <a:t>: Dutch certificate issuing company suffers security breach and is discovered to have issued fraudulent certificates facilitating man-in-the-middle attacks. Highlights vulnerabilities of certificate-issuing infrastructure</a:t>
            </a:r>
          </a:p>
          <a:p>
            <a:endParaRPr lang="en-US" dirty="0"/>
          </a:p>
        </p:txBody>
      </p:sp>
    </p:spTree>
    <p:extLst>
      <p:ext uri="{BB962C8B-B14F-4D97-AF65-F5344CB8AC3E}">
        <p14:creationId xmlns:p14="http://schemas.microsoft.com/office/powerpoint/2010/main" val="4718677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37067"/>
            <a:ext cx="9008533" cy="728133"/>
          </a:xfrm>
        </p:spPr>
        <p:txBody>
          <a:bodyPr/>
          <a:lstStyle/>
          <a:p>
            <a:r>
              <a:rPr lang="en-US" dirty="0" smtClean="0"/>
              <a:t>Some Current U.S. Federal Laws and Regulations relating to </a:t>
            </a:r>
            <a:r>
              <a:rPr lang="en-US" dirty="0" err="1" smtClean="0"/>
              <a:t>Cybersecurity</a:t>
            </a:r>
            <a:r>
              <a:rPr lang="en-US" dirty="0" smtClean="0"/>
              <a:t>, including Privacy (1 of 3)</a:t>
            </a:r>
            <a:endParaRPr lang="en-US" dirty="0"/>
          </a:p>
        </p:txBody>
      </p:sp>
      <p:sp>
        <p:nvSpPr>
          <p:cNvPr id="3" name="Content Placeholder 2"/>
          <p:cNvSpPr>
            <a:spLocks noGrp="1"/>
          </p:cNvSpPr>
          <p:nvPr>
            <p:ph idx="1"/>
          </p:nvPr>
        </p:nvSpPr>
        <p:spPr>
          <a:xfrm>
            <a:off x="380999" y="1532467"/>
            <a:ext cx="8496301" cy="4804833"/>
          </a:xfrm>
        </p:spPr>
        <p:txBody>
          <a:bodyPr/>
          <a:lstStyle/>
          <a:p>
            <a:r>
              <a:rPr lang="en-US" sz="2000" dirty="0" smtClean="0"/>
              <a:t>Wiretapping / surveillance / law enforcement:</a:t>
            </a:r>
          </a:p>
          <a:p>
            <a:pPr lvl="1"/>
            <a:r>
              <a:rPr lang="en-US" sz="2000" dirty="0" smtClean="0"/>
              <a:t>Title III of </a:t>
            </a:r>
            <a:r>
              <a:rPr lang="en-US" sz="2000" dirty="0" err="1" smtClean="0"/>
              <a:t>Ominibus</a:t>
            </a:r>
            <a:r>
              <a:rPr lang="en-US" sz="2000" dirty="0" smtClean="0"/>
              <a:t> Crime Control and Safe Streets Act of 1968. Federal wiretap law specifies basis for legal wiretaps.</a:t>
            </a:r>
          </a:p>
          <a:p>
            <a:pPr lvl="1"/>
            <a:r>
              <a:rPr lang="en-US" sz="2000" dirty="0" smtClean="0"/>
              <a:t>Electronic Communications Privacy Act (ECPA) of 1986; intended to control wiretaps but now somewhat outdated</a:t>
            </a:r>
          </a:p>
          <a:p>
            <a:pPr lvl="2"/>
            <a:r>
              <a:rPr lang="en-US" sz="2000" dirty="0" smtClean="0"/>
              <a:t>Incorporates/updates “Title III” </a:t>
            </a:r>
            <a:r>
              <a:rPr lang="en-US" sz="2000" dirty="0"/>
              <a:t>of </a:t>
            </a:r>
            <a:r>
              <a:rPr lang="en-US" sz="2000" dirty="0" err="1"/>
              <a:t>Ominibus</a:t>
            </a:r>
            <a:r>
              <a:rPr lang="en-US" sz="2000" dirty="0"/>
              <a:t> Crime Control and Safe Streets Act of 1968. </a:t>
            </a:r>
            <a:endParaRPr lang="en-US" sz="2000" dirty="0" smtClean="0"/>
          </a:p>
          <a:p>
            <a:pPr lvl="2"/>
            <a:r>
              <a:rPr lang="en-US" sz="2000" dirty="0" smtClean="0"/>
              <a:t>Federal </a:t>
            </a:r>
            <a:r>
              <a:rPr lang="en-US" sz="2000" dirty="0"/>
              <a:t>wiretap law specifies basis for legal wiretaps</a:t>
            </a:r>
            <a:r>
              <a:rPr lang="en-US" sz="2000" dirty="0" smtClean="0"/>
              <a:t>.</a:t>
            </a:r>
          </a:p>
          <a:p>
            <a:pPr lvl="1"/>
            <a:r>
              <a:rPr lang="en-US" sz="2000" dirty="0" smtClean="0"/>
              <a:t>PATRIOT Act</a:t>
            </a:r>
          </a:p>
          <a:p>
            <a:pPr lvl="1"/>
            <a:r>
              <a:rPr lang="en-US" sz="2000" dirty="0" smtClean="0"/>
              <a:t>FISA / FISA Amendments Act</a:t>
            </a:r>
          </a:p>
          <a:p>
            <a:pPr lvl="1"/>
            <a:r>
              <a:rPr lang="en-US" sz="2000" dirty="0" smtClean="0"/>
              <a:t>Stored Communications Act</a:t>
            </a:r>
          </a:p>
          <a:p>
            <a:pPr lvl="1"/>
            <a:r>
              <a:rPr lang="en-US" sz="2000" dirty="0" smtClean="0"/>
              <a:t>CALEA</a:t>
            </a:r>
            <a:endParaRPr lang="en-US" sz="2000" dirty="0"/>
          </a:p>
        </p:txBody>
      </p:sp>
    </p:spTree>
    <p:extLst>
      <p:ext uri="{BB962C8B-B14F-4D97-AF65-F5344CB8AC3E}">
        <p14:creationId xmlns:p14="http://schemas.microsoft.com/office/powerpoint/2010/main" val="846524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788400" cy="1143000"/>
          </a:xfrm>
        </p:spPr>
        <p:txBody>
          <a:bodyPr/>
          <a:lstStyle/>
          <a:p>
            <a:r>
              <a:rPr lang="en-US" sz="2400" dirty="0" smtClean="0"/>
              <a:t>Some </a:t>
            </a:r>
            <a:r>
              <a:rPr lang="en-US" sz="2400" dirty="0"/>
              <a:t>Current U.S. Federal Laws and Regulations relating to </a:t>
            </a:r>
            <a:r>
              <a:rPr lang="en-US" sz="2400" dirty="0" err="1"/>
              <a:t>Cybersecurity</a:t>
            </a:r>
            <a:r>
              <a:rPr lang="en-US" sz="2400" dirty="0"/>
              <a:t>, including Privacy </a:t>
            </a:r>
            <a:r>
              <a:rPr lang="en-US" sz="2400" dirty="0" smtClean="0"/>
              <a:t>(2 </a:t>
            </a:r>
            <a:r>
              <a:rPr lang="en-US" sz="2400" dirty="0"/>
              <a:t>of </a:t>
            </a:r>
            <a:r>
              <a:rPr lang="en-US" sz="2400" dirty="0" smtClean="0"/>
              <a:t>3)</a:t>
            </a:r>
            <a:endParaRPr lang="en-US" sz="2400" dirty="0"/>
          </a:p>
        </p:txBody>
      </p:sp>
      <p:sp>
        <p:nvSpPr>
          <p:cNvPr id="3" name="Content Placeholder 2"/>
          <p:cNvSpPr>
            <a:spLocks noGrp="1"/>
          </p:cNvSpPr>
          <p:nvPr>
            <p:ph idx="1"/>
          </p:nvPr>
        </p:nvSpPr>
        <p:spPr>
          <a:xfrm>
            <a:off x="533400" y="1511300"/>
            <a:ext cx="7772400" cy="5003800"/>
          </a:xfrm>
        </p:spPr>
        <p:txBody>
          <a:bodyPr/>
          <a:lstStyle/>
          <a:p>
            <a:r>
              <a:rPr lang="en-US" sz="2000" dirty="0"/>
              <a:t>Healthcare information:</a:t>
            </a:r>
          </a:p>
          <a:p>
            <a:pPr lvl="1"/>
            <a:r>
              <a:rPr lang="en-US" sz="2000" dirty="0"/>
              <a:t>HIPAA (Health Insurance Portability and Accountability Act) 1996</a:t>
            </a:r>
          </a:p>
          <a:p>
            <a:r>
              <a:rPr lang="en-US" sz="2000" dirty="0"/>
              <a:t>Financial records and information:</a:t>
            </a:r>
          </a:p>
          <a:p>
            <a:pPr lvl="1"/>
            <a:r>
              <a:rPr lang="en-US" sz="2000" dirty="0"/>
              <a:t>GLB: Graham-Leach-Bliley 1999 – requires written security plan to protect client nonpublic data</a:t>
            </a:r>
          </a:p>
          <a:p>
            <a:pPr lvl="1"/>
            <a:r>
              <a:rPr lang="en-US" sz="2000" dirty="0"/>
              <a:t>SOX: Sarbanes-Oxley Act 2002 – accountability for internal controls on financial reporting, fraud prevention/</a:t>
            </a:r>
            <a:r>
              <a:rPr lang="en-US" sz="2000" dirty="0" smtClean="0"/>
              <a:t>detection</a:t>
            </a:r>
          </a:p>
        </p:txBody>
      </p:sp>
    </p:spTree>
    <p:extLst>
      <p:ext uri="{BB962C8B-B14F-4D97-AF65-F5344CB8AC3E}">
        <p14:creationId xmlns:p14="http://schemas.microsoft.com/office/powerpoint/2010/main" val="6703473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482600"/>
            <a:ext cx="8102600" cy="1143000"/>
          </a:xfrm>
        </p:spPr>
        <p:txBody>
          <a:bodyPr/>
          <a:lstStyle/>
          <a:p>
            <a:r>
              <a:rPr lang="en-US" sz="2400" smtClean="0"/>
              <a:t>Some </a:t>
            </a:r>
            <a:r>
              <a:rPr lang="en-US" sz="2400" dirty="0"/>
              <a:t>Current U.S. Federal Laws and Regulations relating to </a:t>
            </a:r>
            <a:r>
              <a:rPr lang="en-US" sz="2400" dirty="0" err="1"/>
              <a:t>Cybersecurity</a:t>
            </a:r>
            <a:r>
              <a:rPr lang="en-US" sz="2400" dirty="0"/>
              <a:t>, including Privacy </a:t>
            </a:r>
            <a:r>
              <a:rPr lang="en-US" sz="2400" dirty="0" smtClean="0"/>
              <a:t>(3 </a:t>
            </a:r>
            <a:r>
              <a:rPr lang="en-US" sz="2400" dirty="0"/>
              <a:t>of 3)</a:t>
            </a:r>
          </a:p>
        </p:txBody>
      </p:sp>
      <p:sp>
        <p:nvSpPr>
          <p:cNvPr id="3" name="Content Placeholder 2"/>
          <p:cNvSpPr>
            <a:spLocks noGrp="1"/>
          </p:cNvSpPr>
          <p:nvPr>
            <p:ph idx="1"/>
          </p:nvPr>
        </p:nvSpPr>
        <p:spPr/>
        <p:txBody>
          <a:bodyPr/>
          <a:lstStyle/>
          <a:p>
            <a:r>
              <a:rPr lang="en-US" sz="2000" dirty="0"/>
              <a:t>Government systems</a:t>
            </a:r>
          </a:p>
          <a:p>
            <a:pPr lvl="1"/>
            <a:r>
              <a:rPr lang="en-US" sz="2000" dirty="0"/>
              <a:t>Privacy Act of 1974: focus on government databases, 6 “Code of Fair Information Practices” established; amended 1988.</a:t>
            </a:r>
          </a:p>
          <a:p>
            <a:pPr lvl="1"/>
            <a:r>
              <a:rPr lang="en-US" sz="2000" dirty="0"/>
              <a:t>FISMA: Homeland Security Act (includes Federal Information Security Management Act</a:t>
            </a:r>
          </a:p>
          <a:p>
            <a:r>
              <a:rPr lang="en-US" sz="2000" dirty="0" smtClean="0"/>
              <a:t>Children</a:t>
            </a:r>
            <a:r>
              <a:rPr lang="en-US" sz="2000" dirty="0"/>
              <a:t>:</a:t>
            </a:r>
          </a:p>
          <a:p>
            <a:pPr lvl="1"/>
            <a:r>
              <a:rPr lang="en-US" sz="2000" dirty="0"/>
              <a:t>COPPA: Child’s Online Privacy Protection Act 1998 </a:t>
            </a:r>
          </a:p>
          <a:p>
            <a:pPr lvl="1"/>
            <a:r>
              <a:rPr lang="en-US" sz="2000" dirty="0"/>
              <a:t>Controls online collection of information from children &lt; 13 years. Not really </a:t>
            </a:r>
            <a:r>
              <a:rPr lang="en-US" sz="2000" dirty="0" err="1"/>
              <a:t>cybersecurity</a:t>
            </a:r>
            <a:r>
              <a:rPr lang="en-US" sz="2000" dirty="0"/>
              <a:t> per se</a:t>
            </a:r>
          </a:p>
          <a:p>
            <a:endParaRPr lang="en-US" sz="2000" dirty="0"/>
          </a:p>
          <a:p>
            <a:endParaRPr lang="en-US" dirty="0"/>
          </a:p>
          <a:p>
            <a:endParaRPr lang="en-US" dirty="0"/>
          </a:p>
        </p:txBody>
      </p:sp>
    </p:spTree>
    <p:extLst>
      <p:ext uri="{BB962C8B-B14F-4D97-AF65-F5344CB8AC3E}">
        <p14:creationId xmlns:p14="http://schemas.microsoft.com/office/powerpoint/2010/main" val="231737855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56634"/>
            <a:ext cx="8826500" cy="728134"/>
          </a:xfrm>
        </p:spPr>
        <p:txBody>
          <a:bodyPr/>
          <a:lstStyle/>
          <a:p>
            <a:r>
              <a:rPr lang="en-US" sz="2400" dirty="0" smtClean="0"/>
              <a:t>Some recent happenings – II: Security Infrastructure</a:t>
            </a:r>
            <a:endParaRPr lang="en-US" sz="2400" dirty="0"/>
          </a:p>
        </p:txBody>
      </p:sp>
      <p:sp>
        <p:nvSpPr>
          <p:cNvPr id="3" name="Content Placeholder 2"/>
          <p:cNvSpPr>
            <a:spLocks noGrp="1"/>
          </p:cNvSpPr>
          <p:nvPr>
            <p:ph idx="1"/>
          </p:nvPr>
        </p:nvSpPr>
        <p:spPr>
          <a:xfrm>
            <a:off x="596900" y="1066799"/>
            <a:ext cx="7772400" cy="4787901"/>
          </a:xfrm>
        </p:spPr>
        <p:txBody>
          <a:bodyPr/>
          <a:lstStyle/>
          <a:p>
            <a:pPr marL="0" indent="0">
              <a:buNone/>
            </a:pPr>
            <a:r>
              <a:rPr lang="en-US" sz="2400" u="sng" dirty="0" err="1" smtClean="0"/>
              <a:t>Heartbleed</a:t>
            </a:r>
            <a:r>
              <a:rPr lang="en-US" sz="2400" dirty="0" smtClean="0"/>
              <a:t> (2014): </a:t>
            </a:r>
          </a:p>
          <a:p>
            <a:r>
              <a:rPr lang="en-US" sz="2400" dirty="0" smtClean="0"/>
              <a:t>widely used open source software for SSL </a:t>
            </a:r>
          </a:p>
          <a:p>
            <a:r>
              <a:rPr lang="en-US" sz="2400" dirty="0" smtClean="0"/>
              <a:t>Had an exploitable flaw; </a:t>
            </a:r>
          </a:p>
          <a:p>
            <a:pPr lvl="1"/>
            <a:r>
              <a:rPr lang="en-US" sz="2400" dirty="0" smtClean="0"/>
              <a:t>buffer overflow problem could allow sensitive data to be scavenged. </a:t>
            </a:r>
          </a:p>
          <a:p>
            <a:r>
              <a:rPr lang="en-US" sz="2400" dirty="0" smtClean="0"/>
              <a:t>Had been in place for years. </a:t>
            </a:r>
          </a:p>
          <a:p>
            <a:r>
              <a:rPr lang="en-US" sz="2400" dirty="0" smtClean="0"/>
              <a:t>Highlights latent vulnerabilities in open source software.</a:t>
            </a:r>
          </a:p>
          <a:p>
            <a:r>
              <a:rPr lang="en-US" sz="2400" dirty="0" smtClean="0"/>
              <a:t>XKCD </a:t>
            </a:r>
            <a:r>
              <a:rPr lang="en-US" sz="2400" dirty="0" err="1" smtClean="0"/>
              <a:t>Heartbleed</a:t>
            </a:r>
            <a:r>
              <a:rPr lang="en-US" sz="2400" dirty="0" smtClean="0"/>
              <a:t> Explanation:</a:t>
            </a:r>
            <a:endParaRPr lang="en-US" sz="2400" dirty="0"/>
          </a:p>
          <a:p>
            <a:pPr lvl="1"/>
            <a:r>
              <a:rPr lang="en-US" sz="2400" dirty="0">
                <a:hlinkClick r:id="rId2"/>
              </a:rPr>
              <a:t>http://www.xkcd.com/1354</a:t>
            </a:r>
            <a:r>
              <a:rPr lang="en-US" sz="2400" dirty="0" smtClean="0">
                <a:hlinkClick r:id="rId2"/>
              </a:rPr>
              <a:t>/</a:t>
            </a:r>
            <a:endParaRPr lang="en-US" sz="2400" dirty="0" smtClean="0"/>
          </a:p>
          <a:p>
            <a:pPr lvl="1"/>
            <a:r>
              <a:rPr lang="en-US" sz="2400" dirty="0" smtClean="0"/>
              <a:t>Or see </a:t>
            </a:r>
            <a:r>
              <a:rPr lang="en-US" sz="2400" dirty="0" smtClean="0">
                <a:hlinkClick r:id="rId3" action="ppaction://hlinksldjump"/>
              </a:rPr>
              <a:t>callouts</a:t>
            </a:r>
            <a:endParaRPr lang="en-US" sz="2400" dirty="0" smtClean="0"/>
          </a:p>
          <a:p>
            <a:endParaRPr lang="en-US" sz="1000" dirty="0"/>
          </a:p>
        </p:txBody>
      </p:sp>
      <p:sp>
        <p:nvSpPr>
          <p:cNvPr id="6" name="Rectangle 5"/>
          <p:cNvSpPr/>
          <p:nvPr/>
        </p:nvSpPr>
        <p:spPr>
          <a:xfrm rot="20506150">
            <a:off x="7165374" y="4973935"/>
            <a:ext cx="1569660" cy="923330"/>
          </a:xfrm>
          <a:prstGeom prst="rect">
            <a:avLst/>
          </a:prstGeom>
          <a:solidFill>
            <a:srgbClr val="C0504D"/>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660210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7" y="-118534"/>
            <a:ext cx="7772400" cy="829734"/>
          </a:xfrm>
        </p:spPr>
        <p:txBody>
          <a:bodyPr/>
          <a:lstStyle/>
          <a:p>
            <a:r>
              <a:rPr lang="en-US" dirty="0" smtClean="0"/>
              <a:t>Some recent </a:t>
            </a:r>
            <a:r>
              <a:rPr lang="en-US" dirty="0" err="1" smtClean="0"/>
              <a:t>cybersecurity</a:t>
            </a:r>
            <a:r>
              <a:rPr lang="en-US" dirty="0" smtClean="0"/>
              <a:t>-related events</a:t>
            </a:r>
            <a:endParaRPr lang="en-US" dirty="0"/>
          </a:p>
        </p:txBody>
      </p:sp>
      <p:sp>
        <p:nvSpPr>
          <p:cNvPr id="3" name="Content Placeholder 2"/>
          <p:cNvSpPr>
            <a:spLocks noGrp="1"/>
          </p:cNvSpPr>
          <p:nvPr>
            <p:ph idx="1"/>
          </p:nvPr>
        </p:nvSpPr>
        <p:spPr>
          <a:xfrm>
            <a:off x="292100" y="643466"/>
            <a:ext cx="8674100" cy="6024034"/>
          </a:xfrm>
        </p:spPr>
        <p:txBody>
          <a:bodyPr/>
          <a:lstStyle/>
          <a:p>
            <a:pPr marL="0" indent="0">
              <a:buNone/>
            </a:pPr>
            <a:r>
              <a:rPr lang="en-US" sz="2000" dirty="0" smtClean="0"/>
              <a:t>Some 2015 – 2016 events</a:t>
            </a:r>
          </a:p>
          <a:p>
            <a:r>
              <a:rPr lang="en-US" sz="2000" dirty="0" smtClean="0"/>
              <a:t>Power grid cyber attacks: Israel (this week) Ukraine (late Dec.)</a:t>
            </a:r>
          </a:p>
          <a:p>
            <a:r>
              <a:rPr lang="en-US" sz="2000" dirty="0" smtClean="0"/>
              <a:t>U.S. Cyber Command announcing forthcoming </a:t>
            </a:r>
            <a:r>
              <a:rPr lang="en-US" sz="2000" dirty="0" err="1" smtClean="0"/>
              <a:t>cyberattack</a:t>
            </a:r>
            <a:r>
              <a:rPr lang="en-US" sz="2000" dirty="0" smtClean="0"/>
              <a:t> capabilities</a:t>
            </a:r>
          </a:p>
          <a:p>
            <a:r>
              <a:rPr lang="en-US" sz="2000" dirty="0" smtClean="0"/>
              <a:t>US – EU negotiating over privacy issues after “safe harbor” revoked</a:t>
            </a:r>
          </a:p>
          <a:p>
            <a:r>
              <a:rPr lang="en-US" sz="2000" dirty="0" smtClean="0"/>
              <a:t>NY, CA proposing laws to ban smartphones with unbreakable crypto</a:t>
            </a:r>
          </a:p>
          <a:p>
            <a:r>
              <a:rPr lang="en-US" sz="2000" dirty="0" smtClean="0"/>
              <a:t>Chrysler recalls 1.4M vehicles following hacking demonstration</a:t>
            </a:r>
          </a:p>
          <a:p>
            <a:r>
              <a:rPr lang="en-US" sz="2000" dirty="0" smtClean="0"/>
              <a:t>Attacks </a:t>
            </a:r>
            <a:r>
              <a:rPr lang="en-US" sz="2000" dirty="0"/>
              <a:t>on </a:t>
            </a:r>
            <a:r>
              <a:rPr lang="en-US" sz="2000" dirty="0" smtClean="0"/>
              <a:t>healthcare </a:t>
            </a:r>
            <a:r>
              <a:rPr lang="en-US" sz="2000" dirty="0"/>
              <a:t>record </a:t>
            </a:r>
            <a:r>
              <a:rPr lang="en-US" sz="2000" dirty="0" smtClean="0"/>
              <a:t>systems: </a:t>
            </a:r>
            <a:r>
              <a:rPr lang="en-US" sz="2000" dirty="0" err="1" smtClean="0"/>
              <a:t>Primera</a:t>
            </a:r>
            <a:r>
              <a:rPr lang="en-US" sz="2000" dirty="0"/>
              <a:t>, Anthem, </a:t>
            </a:r>
            <a:r>
              <a:rPr lang="en-US" sz="2000" dirty="0" err="1"/>
              <a:t>Carefirst</a:t>
            </a:r>
            <a:r>
              <a:rPr lang="en-US" sz="2000" dirty="0"/>
              <a:t> </a:t>
            </a:r>
            <a:r>
              <a:rPr lang="en-US" sz="2000" dirty="0" smtClean="0"/>
              <a:t>Attacks </a:t>
            </a:r>
            <a:r>
              <a:rPr lang="en-US" sz="2000" dirty="0"/>
              <a:t>on government record systems</a:t>
            </a:r>
          </a:p>
          <a:p>
            <a:pPr lvl="1"/>
            <a:r>
              <a:rPr lang="en-US" sz="2000" dirty="0"/>
              <a:t>OPM penetrations (attributed to China)</a:t>
            </a:r>
          </a:p>
          <a:p>
            <a:r>
              <a:rPr lang="en-US" sz="2000" dirty="0" smtClean="0"/>
              <a:t>Attacks on banks ($45M stolen after extensive reconnaissance)</a:t>
            </a:r>
          </a:p>
          <a:p>
            <a:r>
              <a:rPr lang="en-US" sz="2000" dirty="0" smtClean="0"/>
              <a:t>Ashley-Madison – personal distress, possible suicides</a:t>
            </a:r>
          </a:p>
          <a:p>
            <a:r>
              <a:rPr lang="en-US" sz="2000" dirty="0" err="1" smtClean="0"/>
              <a:t>Ransomware</a:t>
            </a:r>
            <a:r>
              <a:rPr lang="en-US" sz="2000" dirty="0" smtClean="0"/>
              <a:t> – stealing the right amount, payments via </a:t>
            </a:r>
            <a:r>
              <a:rPr lang="en-US" sz="2000" dirty="0" err="1" smtClean="0"/>
              <a:t>bitcoin</a:t>
            </a:r>
            <a:endParaRPr lang="en-US" sz="2000" dirty="0" smtClean="0"/>
          </a:p>
          <a:p>
            <a:r>
              <a:rPr lang="en-US" sz="2000" dirty="0" smtClean="0"/>
              <a:t>Volkswagen “</a:t>
            </a:r>
            <a:r>
              <a:rPr lang="en-US" sz="2000" dirty="0"/>
              <a:t>d</a:t>
            </a:r>
            <a:r>
              <a:rPr lang="en-US" sz="2000" dirty="0" smtClean="0"/>
              <a:t>efeat device” software – malware vs. insider threat</a:t>
            </a:r>
          </a:p>
        </p:txBody>
      </p:sp>
    </p:spTree>
    <p:extLst>
      <p:ext uri="{BB962C8B-B14F-4D97-AF65-F5344CB8AC3E}">
        <p14:creationId xmlns:p14="http://schemas.microsoft.com/office/powerpoint/2010/main" val="24625444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27000"/>
            <a:ext cx="8420100" cy="482600"/>
          </a:xfrm>
        </p:spPr>
        <p:txBody>
          <a:bodyPr/>
          <a:lstStyle/>
          <a:p>
            <a:r>
              <a:rPr lang="en-US" dirty="0" smtClean="0"/>
              <a:t>Some recent happenings – III: Govt. / Military</a:t>
            </a:r>
            <a:endParaRPr lang="en-US" dirty="0"/>
          </a:p>
        </p:txBody>
      </p:sp>
      <p:sp>
        <p:nvSpPr>
          <p:cNvPr id="3" name="Content Placeholder 2"/>
          <p:cNvSpPr>
            <a:spLocks noGrp="1"/>
          </p:cNvSpPr>
          <p:nvPr>
            <p:ph idx="1"/>
          </p:nvPr>
        </p:nvSpPr>
        <p:spPr>
          <a:xfrm>
            <a:off x="622300" y="1193800"/>
            <a:ext cx="7797800" cy="2641600"/>
          </a:xfrm>
        </p:spPr>
        <p:txBody>
          <a:bodyPr/>
          <a:lstStyle/>
          <a:p>
            <a:pPr marL="0" indent="0">
              <a:buNone/>
            </a:pPr>
            <a:r>
              <a:rPr lang="en-US" sz="2400" dirty="0" err="1" smtClean="0"/>
              <a:t>Stuxnet</a:t>
            </a:r>
            <a:r>
              <a:rPr lang="en-US" sz="2400" dirty="0" smtClean="0"/>
              <a:t> (2010): </a:t>
            </a:r>
            <a:r>
              <a:rPr lang="en-US" sz="2400" dirty="0"/>
              <a:t>“SCADA” system attack.</a:t>
            </a:r>
          </a:p>
          <a:p>
            <a:pPr marL="0" indent="0">
              <a:buNone/>
            </a:pPr>
            <a:endParaRPr lang="en-US" sz="2400" dirty="0"/>
          </a:p>
          <a:p>
            <a:pPr marL="0" indent="0">
              <a:buNone/>
            </a:pPr>
            <a:r>
              <a:rPr lang="en-US" sz="2400" dirty="0" smtClean="0"/>
              <a:t>Targeted malware exploits several “zero-day” vulnerabilities</a:t>
            </a:r>
          </a:p>
          <a:p>
            <a:pPr marL="0" indent="0">
              <a:buNone/>
            </a:pPr>
            <a:endParaRPr lang="en-US" sz="2400" dirty="0" smtClean="0"/>
          </a:p>
          <a:p>
            <a:pPr marL="0" indent="0">
              <a:buNone/>
            </a:pPr>
            <a:r>
              <a:rPr lang="en-US" sz="2400" dirty="0" smtClean="0"/>
              <a:t>Causes physical damage to Iranian centrifuges on “air-gapped” network; </a:t>
            </a:r>
          </a:p>
          <a:p>
            <a:pPr marL="0" indent="0">
              <a:buNone/>
            </a:pPr>
            <a:endParaRPr lang="en-US" sz="2400" dirty="0" smtClean="0"/>
          </a:p>
          <a:p>
            <a:pPr marL="0" indent="0">
              <a:buNone/>
            </a:pPr>
            <a:r>
              <a:rPr lang="en-US" sz="2400" dirty="0" smtClean="0"/>
              <a:t>Widely seen as nation-state attack and attributed to US/Israel. </a:t>
            </a:r>
            <a:endParaRPr lang="en-US" sz="2400" dirty="0"/>
          </a:p>
          <a:p>
            <a:pPr marL="0" indent="0">
              <a:buNone/>
            </a:pPr>
            <a:r>
              <a:rPr lang="en-US" sz="2400" dirty="0" smtClean="0">
                <a:hlinkClick r:id="rId2" action="ppaction://hlinksldjump"/>
              </a:rPr>
              <a:t>&lt;geographic infection rates and photo&gt;</a:t>
            </a:r>
            <a:endParaRPr lang="en-US" sz="2400" dirty="0"/>
          </a:p>
        </p:txBody>
      </p:sp>
      <p:sp>
        <p:nvSpPr>
          <p:cNvPr id="5" name="Rectangle 4"/>
          <p:cNvSpPr/>
          <p:nvPr/>
        </p:nvSpPr>
        <p:spPr>
          <a:xfrm rot="20506150">
            <a:off x="7165374" y="5113635"/>
            <a:ext cx="1569660" cy="923330"/>
          </a:xfrm>
          <a:prstGeom prst="rect">
            <a:avLst/>
          </a:prstGeom>
          <a:solidFill>
            <a:srgbClr val="C0504D"/>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47534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recent happenings </a:t>
            </a:r>
            <a:endParaRPr lang="en-US" dirty="0"/>
          </a:p>
        </p:txBody>
      </p:sp>
      <p:sp>
        <p:nvSpPr>
          <p:cNvPr id="3" name="Content Placeholder 2"/>
          <p:cNvSpPr>
            <a:spLocks noGrp="1"/>
          </p:cNvSpPr>
          <p:nvPr>
            <p:ph idx="1"/>
          </p:nvPr>
        </p:nvSpPr>
        <p:spPr/>
        <p:txBody>
          <a:bodyPr/>
          <a:lstStyle/>
          <a:p>
            <a:r>
              <a:rPr lang="en-US" sz="2400" dirty="0" smtClean="0"/>
              <a:t>Sony breach</a:t>
            </a:r>
          </a:p>
          <a:p>
            <a:endParaRPr lang="en-US" sz="2400" dirty="0"/>
          </a:p>
          <a:p>
            <a:r>
              <a:rPr lang="en-US" sz="2400" dirty="0" smtClean="0"/>
              <a:t>Snowden disclosures: discuss</a:t>
            </a:r>
          </a:p>
          <a:p>
            <a:endParaRPr lang="en-US" sz="2400" dirty="0"/>
          </a:p>
          <a:p>
            <a:r>
              <a:rPr lang="en-US" sz="2400" dirty="0" smtClean="0"/>
              <a:t>Activities of “Anonymous” hackers</a:t>
            </a:r>
            <a:endParaRPr lang="en-US" sz="2400" dirty="0"/>
          </a:p>
          <a:p>
            <a:endParaRPr lang="en-US" sz="2400" dirty="0"/>
          </a:p>
          <a:p>
            <a:r>
              <a:rPr lang="en-US" sz="2400" dirty="0" smtClean="0"/>
              <a:t>Ferment in Intellectual Property business models</a:t>
            </a:r>
            <a:endParaRPr lang="en-US" sz="2400" dirty="0"/>
          </a:p>
        </p:txBody>
      </p:sp>
      <p:sp>
        <p:nvSpPr>
          <p:cNvPr id="5" name="Rectangle 4"/>
          <p:cNvSpPr/>
          <p:nvPr/>
        </p:nvSpPr>
        <p:spPr>
          <a:xfrm rot="20506150">
            <a:off x="7165374" y="5151735"/>
            <a:ext cx="1569660" cy="923330"/>
          </a:xfrm>
          <a:prstGeom prst="rect">
            <a:avLst/>
          </a:prstGeom>
          <a:solidFill>
            <a:srgbClr val="C0504D"/>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501892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4513616"/>
              </p:ext>
            </p:extLst>
          </p:nvPr>
        </p:nvGraphicFramePr>
        <p:xfrm>
          <a:off x="59765" y="139282"/>
          <a:ext cx="9681135" cy="8151755"/>
        </p:xfrm>
        <a:graphic>
          <a:graphicData uri="http://schemas.openxmlformats.org/drawingml/2006/table">
            <a:tbl>
              <a:tblPr firstRow="1" bandRow="1">
                <a:tableStyleId>{5C22544A-7EE6-4342-B048-85BDC9FD1C3A}</a:tableStyleId>
              </a:tblPr>
              <a:tblGrid>
                <a:gridCol w="1721356"/>
                <a:gridCol w="1199443"/>
                <a:gridCol w="4291966"/>
                <a:gridCol w="1426525"/>
                <a:gridCol w="1041845"/>
              </a:tblGrid>
              <a:tr h="252797">
                <a:tc>
                  <a:txBody>
                    <a:bodyPr/>
                    <a:lstStyle/>
                    <a:p>
                      <a:endParaRPr lang="en-US" dirty="0"/>
                    </a:p>
                  </a:txBody>
                  <a:tcPr/>
                </a:tc>
                <a:tc>
                  <a:txBody>
                    <a:bodyPr/>
                    <a:lstStyle/>
                    <a:p>
                      <a:r>
                        <a:rPr lang="en-US" dirty="0" smtClean="0"/>
                        <a:t>Lecture</a:t>
                      </a:r>
                      <a:endParaRPr lang="en-US" dirty="0"/>
                    </a:p>
                  </a:txBody>
                  <a:tcPr/>
                </a:tc>
                <a:tc>
                  <a:txBody>
                    <a:bodyPr/>
                    <a:lstStyle/>
                    <a:p>
                      <a:endParaRPr lang="en-US" dirty="0"/>
                    </a:p>
                  </a:txBody>
                  <a:tcPr/>
                </a:tc>
                <a:tc>
                  <a:txBody>
                    <a:bodyPr/>
                    <a:lstStyle/>
                    <a:p>
                      <a:r>
                        <a:rPr lang="en-US" dirty="0" smtClean="0"/>
                        <a:t>Lab</a:t>
                      </a:r>
                      <a:endParaRPr lang="en-US" dirty="0"/>
                    </a:p>
                  </a:txBody>
                  <a:tcPr/>
                </a:tc>
                <a:tc>
                  <a:txBody>
                    <a:bodyPr/>
                    <a:lstStyle/>
                    <a:p>
                      <a:r>
                        <a:rPr lang="en-US" dirty="0" smtClean="0"/>
                        <a:t>HW </a:t>
                      </a:r>
                      <a:endParaRPr lang="en-US" dirty="0"/>
                    </a:p>
                  </a:txBody>
                  <a:tcPr/>
                </a:tc>
              </a:tr>
              <a:tr h="338286">
                <a:tc>
                  <a:txBody>
                    <a:bodyPr/>
                    <a:lstStyle/>
                    <a:p>
                      <a:r>
                        <a:rPr lang="en-US" dirty="0" smtClean="0"/>
                        <a:t>1 –</a:t>
                      </a:r>
                      <a:r>
                        <a:rPr lang="en-US" baseline="0" dirty="0" smtClean="0"/>
                        <a:t> Jan </a:t>
                      </a:r>
                      <a:r>
                        <a:rPr lang="en-US" dirty="0" smtClean="0"/>
                        <a:t>27</a:t>
                      </a:r>
                      <a:endParaRPr lang="en-US" dirty="0"/>
                    </a:p>
                  </a:txBody>
                  <a:tcPr/>
                </a:tc>
                <a:tc>
                  <a:txBody>
                    <a:bodyPr/>
                    <a:lstStyle/>
                    <a:p>
                      <a:endParaRPr lang="en-US" dirty="0"/>
                    </a:p>
                  </a:txBody>
                  <a:tcPr/>
                </a:tc>
                <a:tc>
                  <a:txBody>
                    <a:bodyPr/>
                    <a:lstStyle/>
                    <a:p>
                      <a:r>
                        <a:rPr lang="en-US" sz="1400" dirty="0" smtClean="0"/>
                        <a:t>Intro</a:t>
                      </a:r>
                      <a:r>
                        <a:rPr lang="en-US" sz="1400" baseline="0" dirty="0"/>
                        <a:t> </a:t>
                      </a:r>
                      <a:r>
                        <a:rPr lang="en-US" sz="1400" baseline="0" dirty="0" smtClean="0"/>
                        <a:t>/ Where are we today?</a:t>
                      </a:r>
                      <a:endParaRPr lang="en-US" sz="1400" dirty="0" smtClean="0"/>
                    </a:p>
                  </a:txBody>
                  <a:tcPr/>
                </a:tc>
                <a:tc>
                  <a:txBody>
                    <a:bodyPr/>
                    <a:lstStyle/>
                    <a:p>
                      <a:r>
                        <a:rPr lang="en-US" sz="1400" dirty="0" smtClean="0"/>
                        <a:t>Set up </a:t>
                      </a:r>
                      <a:r>
                        <a:rPr lang="en-US" sz="1400" kern="1200" dirty="0" smtClean="0">
                          <a:solidFill>
                            <a:schemeClr val="dk1"/>
                          </a:solidFill>
                          <a:latin typeface="+mn-lt"/>
                          <a:ea typeface="+mn-ea"/>
                          <a:cs typeface="+mn-cs"/>
                        </a:rPr>
                        <a:t>debate</a:t>
                      </a:r>
                      <a:r>
                        <a:rPr lang="en-US" sz="1400" dirty="0" smtClean="0"/>
                        <a:t> teams</a:t>
                      </a:r>
                      <a:endParaRPr lang="en-US" sz="1400" dirty="0"/>
                    </a:p>
                  </a:txBody>
                  <a:tcPr/>
                </a:tc>
                <a:tc>
                  <a:txBody>
                    <a:bodyPr/>
                    <a:lstStyle/>
                    <a:p>
                      <a:r>
                        <a:rPr lang="en-US" sz="1400" dirty="0" smtClean="0"/>
                        <a:t>Watch a debate</a:t>
                      </a:r>
                      <a:endParaRPr lang="en-US" sz="1400" dirty="0"/>
                    </a:p>
                  </a:txBody>
                  <a:tcPr/>
                </a:tc>
              </a:tr>
              <a:tr h="325112">
                <a:tc>
                  <a:txBody>
                    <a:bodyPr/>
                    <a:lstStyle/>
                    <a:p>
                      <a:r>
                        <a:rPr lang="en-US" dirty="0" smtClean="0"/>
                        <a:t>2 – Feb 3 </a:t>
                      </a:r>
                    </a:p>
                  </a:txBody>
                  <a:tcPr/>
                </a:tc>
                <a:tc>
                  <a:txBody>
                    <a:bodyPr/>
                    <a:lstStyle/>
                    <a:p>
                      <a:endParaRPr lang="en-US" dirty="0"/>
                    </a:p>
                  </a:txBody>
                  <a:tcPr/>
                </a:tc>
                <a:tc>
                  <a:txBody>
                    <a:bodyPr/>
                    <a:lstStyle/>
                    <a:p>
                      <a:r>
                        <a:rPr lang="en-US" sz="1400" dirty="0" smtClean="0"/>
                        <a:t>Data</a:t>
                      </a:r>
                      <a:r>
                        <a:rPr lang="en-US" sz="1400" baseline="0" dirty="0" smtClean="0"/>
                        <a:t> representation, analog and digital</a:t>
                      </a:r>
                      <a:endParaRPr lang="en-US" sz="1400" dirty="0"/>
                    </a:p>
                  </a:txBody>
                  <a:tcPr/>
                </a:tc>
                <a:tc>
                  <a:txBody>
                    <a:bodyPr/>
                    <a:lstStyle/>
                    <a:p>
                      <a:endParaRPr lang="en-US" sz="1400" kern="1200" dirty="0">
                        <a:solidFill>
                          <a:schemeClr val="dk1"/>
                        </a:solidFill>
                        <a:latin typeface="+mn-lt"/>
                        <a:ea typeface="+mn-ea"/>
                        <a:cs typeface="+mn-cs"/>
                      </a:endParaRPr>
                    </a:p>
                  </a:txBody>
                  <a:tcPr/>
                </a:tc>
                <a:tc>
                  <a:txBody>
                    <a:bodyPr/>
                    <a:lstStyle/>
                    <a:p>
                      <a:endParaRPr lang="en-US" dirty="0"/>
                    </a:p>
                  </a:txBody>
                  <a:tcPr/>
                </a:tc>
              </a:tr>
              <a:tr h="479238">
                <a:tc>
                  <a:txBody>
                    <a:bodyPr/>
                    <a:lstStyle/>
                    <a:p>
                      <a:r>
                        <a:rPr lang="en-US" dirty="0" smtClean="0"/>
                        <a:t>3 – Feb</a:t>
                      </a:r>
                      <a:r>
                        <a:rPr lang="en-US" baseline="0" dirty="0" smtClean="0"/>
                        <a:t> 10</a:t>
                      </a:r>
                      <a:endParaRPr lang="en-US" dirty="0"/>
                    </a:p>
                  </a:txBody>
                  <a:tcPr/>
                </a:tc>
                <a:tc>
                  <a:txBody>
                    <a:bodyPr/>
                    <a:lstStyle/>
                    <a:p>
                      <a:endParaRPr lang="en-US" dirty="0"/>
                    </a:p>
                  </a:txBody>
                  <a:tcPr/>
                </a:tc>
                <a:tc>
                  <a:txBody>
                    <a:bodyPr/>
                    <a:lstStyle/>
                    <a:p>
                      <a:r>
                        <a:rPr lang="en-US" sz="1400" dirty="0" smtClean="0"/>
                        <a:t>Cryptography technology and policy</a:t>
                      </a:r>
                      <a:endParaRPr lang="en-US" sz="1400" dirty="0"/>
                    </a:p>
                  </a:txBody>
                  <a:tcPr/>
                </a:tc>
                <a:tc>
                  <a:txBody>
                    <a:bodyPr/>
                    <a:lstStyle/>
                    <a:p>
                      <a:endParaRPr lang="en-US"/>
                    </a:p>
                  </a:txBody>
                  <a:tcPr/>
                </a:tc>
                <a:tc>
                  <a:txBody>
                    <a:bodyPr/>
                    <a:lstStyle/>
                    <a:p>
                      <a:endParaRPr lang="en-US"/>
                    </a:p>
                  </a:txBody>
                  <a:tcPr/>
                </a:tc>
              </a:tr>
              <a:tr h="379573">
                <a:tc>
                  <a:txBody>
                    <a:bodyPr/>
                    <a:lstStyle/>
                    <a:p>
                      <a:r>
                        <a:rPr lang="en-US" dirty="0" smtClean="0"/>
                        <a:t>4 – Feb 17</a:t>
                      </a:r>
                      <a:endParaRPr lang="en-US" dirty="0"/>
                    </a:p>
                  </a:txBody>
                  <a:tcPr/>
                </a:tc>
                <a:tc>
                  <a:txBody>
                    <a:bodyPr/>
                    <a:lstStyle/>
                    <a:p>
                      <a:r>
                        <a:rPr lang="en-US" dirty="0" smtClean="0"/>
                        <a:t>Debate 1</a:t>
                      </a:r>
                      <a:endParaRPr lang="en-US" dirty="0"/>
                    </a:p>
                  </a:txBody>
                  <a:tcPr/>
                </a:tc>
                <a:tc>
                  <a:txBody>
                    <a:bodyPr/>
                    <a:lstStyle/>
                    <a:p>
                      <a:r>
                        <a:rPr lang="en-US" sz="1400" dirty="0" smtClean="0"/>
                        <a:t>The U.S. government</a:t>
                      </a:r>
                      <a:r>
                        <a:rPr lang="en-US" sz="1400" baseline="0" dirty="0" smtClean="0"/>
                        <a:t> should mandate that communications and storage technology incorporate mechanisms to ensure law enforcement access to information under lawful court order.</a:t>
                      </a:r>
                      <a:endParaRPr lang="en-US" sz="1400" dirty="0"/>
                    </a:p>
                  </a:txBody>
                  <a:tcPr/>
                </a:tc>
                <a:tc>
                  <a:txBody>
                    <a:bodyPr/>
                    <a:lstStyle/>
                    <a:p>
                      <a:endParaRPr lang="en-US"/>
                    </a:p>
                  </a:txBody>
                  <a:tcPr/>
                </a:tc>
                <a:tc>
                  <a:txBody>
                    <a:bodyPr/>
                    <a:lstStyle/>
                    <a:p>
                      <a:endParaRPr lang="en-US" dirty="0"/>
                    </a:p>
                  </a:txBody>
                  <a:tcPr/>
                </a:tc>
              </a:tr>
              <a:tr h="479238">
                <a:tc>
                  <a:txBody>
                    <a:bodyPr/>
                    <a:lstStyle/>
                    <a:p>
                      <a:r>
                        <a:rPr lang="en-US" dirty="0" smtClean="0"/>
                        <a:t>5 – Feb 24</a:t>
                      </a:r>
                      <a:endParaRPr lang="en-US" dirty="0"/>
                    </a:p>
                  </a:txBody>
                  <a:tcPr/>
                </a:tc>
                <a:tc>
                  <a:txBody>
                    <a:bodyPr/>
                    <a:lstStyle/>
                    <a:p>
                      <a:endParaRPr lang="en-US" dirty="0"/>
                    </a:p>
                  </a:txBody>
                  <a:tcPr/>
                </a:tc>
                <a:tc>
                  <a:txBody>
                    <a:bodyPr/>
                    <a:lstStyle/>
                    <a:p>
                      <a:r>
                        <a:rPr lang="en-US" sz="1400" dirty="0" smtClean="0"/>
                        <a:t>What is </a:t>
                      </a:r>
                      <a:r>
                        <a:rPr lang="en-US" sz="1400" dirty="0" err="1" smtClean="0"/>
                        <a:t>cybersecurity</a:t>
                      </a:r>
                      <a:r>
                        <a:rPr lang="en-US" sz="1400" dirty="0" smtClean="0"/>
                        <a:t> about? </a:t>
                      </a:r>
                    </a:p>
                    <a:p>
                      <a:r>
                        <a:rPr lang="en-US" sz="1400" dirty="0" smtClean="0"/>
                        <a:t>What is privacy about? </a:t>
                      </a:r>
                      <a:endParaRPr lang="en-US" sz="1400" dirty="0"/>
                    </a:p>
                  </a:txBody>
                  <a:tcPr/>
                </a:tc>
                <a:tc>
                  <a:txBody>
                    <a:bodyPr/>
                    <a:lstStyle/>
                    <a:p>
                      <a:endParaRPr lang="en-US" dirty="0"/>
                    </a:p>
                  </a:txBody>
                  <a:tcPr/>
                </a:tc>
                <a:tc>
                  <a:txBody>
                    <a:bodyPr/>
                    <a:lstStyle/>
                    <a:p>
                      <a:endParaRPr lang="en-US" dirty="0"/>
                    </a:p>
                  </a:txBody>
                  <a:tcPr/>
                </a:tc>
              </a:tr>
              <a:tr h="443200">
                <a:tc>
                  <a:txBody>
                    <a:bodyPr/>
                    <a:lstStyle/>
                    <a:p>
                      <a:r>
                        <a:rPr lang="en-US" dirty="0" smtClean="0"/>
                        <a:t>6 – Mar 2</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How do </a:t>
                      </a:r>
                      <a:r>
                        <a:rPr lang="en-US" sz="1400" dirty="0" err="1" smtClean="0"/>
                        <a:t>cyberattacks</a:t>
                      </a:r>
                      <a:r>
                        <a:rPr lang="en-US" sz="1400" dirty="0" smtClean="0"/>
                        <a:t> work?</a:t>
                      </a:r>
                    </a:p>
                    <a:p>
                      <a:endParaRPr lang="en-US" sz="1400" dirty="0"/>
                    </a:p>
                  </a:txBody>
                  <a:tcPr/>
                </a:tc>
                <a:tc>
                  <a:txBody>
                    <a:bodyPr/>
                    <a:lstStyle/>
                    <a:p>
                      <a:endParaRPr lang="en-US" dirty="0"/>
                    </a:p>
                  </a:txBody>
                  <a:tcPr/>
                </a:tc>
                <a:tc>
                  <a:txBody>
                    <a:bodyPr/>
                    <a:lstStyle/>
                    <a:p>
                      <a:endParaRPr lang="en-US" dirty="0"/>
                    </a:p>
                  </a:txBody>
                  <a:tcPr/>
                </a:tc>
              </a:tr>
              <a:tr h="270293">
                <a:tc>
                  <a:txBody>
                    <a:bodyPr/>
                    <a:lstStyle/>
                    <a:p>
                      <a:r>
                        <a:rPr lang="en-US" sz="1600" dirty="0" smtClean="0"/>
                        <a:t>Mar 9</a:t>
                      </a:r>
                      <a:endParaRPr lang="en-US" sz="1600" dirty="0"/>
                    </a:p>
                  </a:txBody>
                  <a:tcPr/>
                </a:tc>
                <a:tc>
                  <a:txBody>
                    <a:bodyPr/>
                    <a:lstStyle/>
                    <a:p>
                      <a:endParaRPr lang="en-US" sz="1600" dirty="0"/>
                    </a:p>
                  </a:txBody>
                  <a:tcPr/>
                </a:tc>
                <a:tc>
                  <a:txBody>
                    <a:bodyPr/>
                    <a:lstStyle/>
                    <a:p>
                      <a:r>
                        <a:rPr lang="en-US" sz="1600" dirty="0" smtClean="0"/>
                        <a:t>&lt;no class&gt;</a:t>
                      </a:r>
                      <a:endParaRPr lang="en-US" sz="1600" dirty="0"/>
                    </a:p>
                  </a:txBody>
                  <a:tcPr/>
                </a:tc>
                <a:tc>
                  <a:txBody>
                    <a:bodyPr/>
                    <a:lstStyle/>
                    <a:p>
                      <a:r>
                        <a:rPr lang="en-US" dirty="0" smtClean="0"/>
                        <a:t>Spring</a:t>
                      </a:r>
                      <a:endParaRPr lang="en-US" dirty="0"/>
                    </a:p>
                  </a:txBody>
                  <a:tcPr/>
                </a:tc>
                <a:tc>
                  <a:txBody>
                    <a:bodyPr/>
                    <a:lstStyle/>
                    <a:p>
                      <a:r>
                        <a:rPr lang="en-US" dirty="0" smtClean="0"/>
                        <a:t>Break</a:t>
                      </a:r>
                      <a:endParaRPr lang="en-US" dirty="0"/>
                    </a:p>
                  </a:txBody>
                  <a:tcPr/>
                </a:tc>
              </a:tr>
              <a:tr h="418428">
                <a:tc>
                  <a:txBody>
                    <a:bodyPr/>
                    <a:lstStyle/>
                    <a:p>
                      <a:r>
                        <a:rPr lang="en-US" dirty="0" smtClean="0"/>
                        <a:t>7 – Mar 16</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Debate 2</a:t>
                      </a:r>
                    </a:p>
                  </a:txBody>
                  <a:tcPr/>
                </a:tc>
                <a:tc>
                  <a:txBody>
                    <a:bodyPr/>
                    <a:lstStyle/>
                    <a:p>
                      <a:r>
                        <a:rPr lang="en-US" sz="1400" dirty="0" smtClean="0"/>
                        <a:t>Congress should adopt the EU’s “Right</a:t>
                      </a:r>
                      <a:r>
                        <a:rPr lang="en-US" sz="1400" baseline="0" dirty="0" smtClean="0"/>
                        <a:t> to be forgotten” online</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MIDTERM</a:t>
                      </a:r>
                    </a:p>
                  </a:txBody>
                  <a:tcPr/>
                </a:tc>
                <a:tc>
                  <a:txBody>
                    <a:bodyPr/>
                    <a:lstStyle/>
                    <a:p>
                      <a:endParaRPr lang="en-US" dirty="0"/>
                    </a:p>
                  </a:txBody>
                  <a:tcPr/>
                </a:tc>
              </a:tr>
              <a:tr h="479238">
                <a:tc>
                  <a:txBody>
                    <a:bodyPr/>
                    <a:lstStyle/>
                    <a:p>
                      <a:r>
                        <a:rPr lang="en-US" dirty="0" smtClean="0"/>
                        <a:t>8 – Mar 23</a:t>
                      </a:r>
                      <a:endParaRPr lang="en-US" dirty="0"/>
                    </a:p>
                  </a:txBody>
                  <a:tcPr/>
                </a:tc>
                <a:tc>
                  <a:txBody>
                    <a:bodyPr/>
                    <a:lstStyle/>
                    <a:p>
                      <a:endParaRPr lang="en-US" dirty="0"/>
                    </a:p>
                  </a:txBody>
                  <a:tcPr/>
                </a:tc>
                <a:tc>
                  <a:txBody>
                    <a:bodyPr/>
                    <a:lstStyle/>
                    <a:p>
                      <a:r>
                        <a:rPr lang="en-US" sz="1400" baseline="0" dirty="0" err="1" smtClean="0"/>
                        <a:t>Cybersecurity</a:t>
                      </a:r>
                      <a:r>
                        <a:rPr lang="en-US" sz="1400" baseline="0" dirty="0" smtClean="0"/>
                        <a:t> aspects of elections</a:t>
                      </a:r>
                      <a:endParaRPr lang="en-US" sz="1400" dirty="0"/>
                    </a:p>
                  </a:txBody>
                  <a:tcPr/>
                </a:tc>
                <a:tc>
                  <a:txBody>
                    <a:bodyPr/>
                    <a:lstStyle/>
                    <a:p>
                      <a:endParaRPr lang="en-US" dirty="0"/>
                    </a:p>
                  </a:txBody>
                  <a:tcPr/>
                </a:tc>
                <a:tc>
                  <a:txBody>
                    <a:bodyPr/>
                    <a:lstStyle/>
                    <a:p>
                      <a:r>
                        <a:rPr lang="en-US" dirty="0" smtClean="0"/>
                        <a:t>Easter</a:t>
                      </a:r>
                      <a:endParaRPr lang="en-US" dirty="0"/>
                    </a:p>
                  </a:txBody>
                  <a:tcPr/>
                </a:tc>
              </a:tr>
              <a:tr h="528156">
                <a:tc>
                  <a:txBody>
                    <a:bodyPr/>
                    <a:lstStyle/>
                    <a:p>
                      <a:r>
                        <a:rPr lang="en-US" dirty="0" smtClean="0"/>
                        <a:t>9 – Mar 30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Debate 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U.S.</a:t>
                      </a:r>
                      <a:r>
                        <a:rPr lang="en-US" sz="1400" baseline="0" dirty="0" smtClean="0"/>
                        <a:t> </a:t>
                      </a:r>
                      <a:r>
                        <a:rPr lang="en-US" sz="1400" dirty="0" smtClean="0"/>
                        <a:t>Election Assistance Commission should promote Internet</a:t>
                      </a:r>
                      <a:r>
                        <a:rPr lang="en-US" sz="1400" baseline="0" dirty="0" smtClean="0"/>
                        <a:t> elections along Estonian model</a:t>
                      </a:r>
                      <a:endParaRPr lang="en-US" sz="1400" dirty="0" smtClean="0"/>
                    </a:p>
                    <a:p>
                      <a:endParaRPr lang="en-US" sz="1400" dirty="0"/>
                    </a:p>
                  </a:txBody>
                  <a:tcPr/>
                </a:tc>
                <a:tc>
                  <a:txBody>
                    <a:bodyPr/>
                    <a:lstStyle/>
                    <a:p>
                      <a:endParaRPr lang="en-US" dirty="0"/>
                    </a:p>
                  </a:txBody>
                  <a:tcPr/>
                </a:tc>
                <a:tc>
                  <a:txBody>
                    <a:bodyPr/>
                    <a:lstStyle/>
                    <a:p>
                      <a:endParaRPr lang="en-US"/>
                    </a:p>
                  </a:txBody>
                  <a:tcPr/>
                </a:tc>
              </a:tr>
              <a:tr h="338286">
                <a:tc>
                  <a:txBody>
                    <a:bodyPr/>
                    <a:lstStyle/>
                    <a:p>
                      <a:r>
                        <a:rPr lang="en-US" dirty="0" smtClean="0"/>
                        <a:t>10 – Apr</a:t>
                      </a:r>
                      <a:r>
                        <a:rPr lang="en-US" baseline="0" dirty="0" smtClean="0"/>
                        <a:t> 6</a:t>
                      </a:r>
                      <a:endParaRPr lang="en-US" dirty="0"/>
                    </a:p>
                  </a:txBody>
                  <a:tcPr/>
                </a:tc>
                <a:tc>
                  <a:txBody>
                    <a:bodyPr/>
                    <a:lstStyle/>
                    <a:p>
                      <a:endParaRPr lang="en-US" dirty="0"/>
                    </a:p>
                  </a:txBody>
                  <a:tcPr/>
                </a:tc>
                <a:tc>
                  <a:txBody>
                    <a:bodyPr/>
                    <a:lstStyle/>
                    <a:p>
                      <a:r>
                        <a:rPr lang="en-US" sz="1400" dirty="0" smtClean="0"/>
                        <a:t>How</a:t>
                      </a:r>
                      <a:r>
                        <a:rPr lang="en-US" sz="1400" baseline="0" dirty="0" smtClean="0"/>
                        <a:t> is accountability provided within a computer? + genomic data policy background</a:t>
                      </a:r>
                      <a:endParaRPr lang="en-US" sz="1400" dirty="0"/>
                    </a:p>
                  </a:txBody>
                  <a:tcPr/>
                </a:tc>
                <a:tc>
                  <a:txBody>
                    <a:bodyPr/>
                    <a:lstStyle/>
                    <a:p>
                      <a:endParaRPr lang="en-US" dirty="0"/>
                    </a:p>
                  </a:txBody>
                  <a:tcPr/>
                </a:tc>
                <a:tc>
                  <a:txBody>
                    <a:bodyPr/>
                    <a:lstStyle/>
                    <a:p>
                      <a:endParaRPr lang="en-US"/>
                    </a:p>
                  </a:txBody>
                  <a:tcPr/>
                </a:tc>
              </a:tr>
              <a:tr h="368987">
                <a:tc>
                  <a:txBody>
                    <a:bodyPr/>
                    <a:lstStyle/>
                    <a:p>
                      <a:r>
                        <a:rPr lang="en-US" dirty="0" smtClean="0"/>
                        <a:t>11 – Apr 13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Debate 4</a:t>
                      </a:r>
                    </a:p>
                  </a:txBody>
                  <a:tcPr/>
                </a:tc>
                <a:tc>
                  <a:txBody>
                    <a:bodyPr/>
                    <a:lstStyle/>
                    <a:p>
                      <a:r>
                        <a:rPr lang="en-US" sz="1400" dirty="0" smtClean="0"/>
                        <a:t>Commercially</a:t>
                      </a:r>
                      <a:r>
                        <a:rPr lang="en-US" sz="1400" baseline="0" dirty="0" smtClean="0"/>
                        <a:t> stored genomic data needs no further regulation</a:t>
                      </a:r>
                      <a:endParaRPr lang="en-US" sz="1400" dirty="0"/>
                    </a:p>
                  </a:txBody>
                  <a:tcPr/>
                </a:tc>
                <a:tc>
                  <a:txBody>
                    <a:bodyPr/>
                    <a:lstStyle/>
                    <a:p>
                      <a:endParaRPr lang="en-US" dirty="0"/>
                    </a:p>
                  </a:txBody>
                  <a:tcPr/>
                </a:tc>
                <a:tc>
                  <a:txBody>
                    <a:bodyPr/>
                    <a:lstStyle/>
                    <a:p>
                      <a:endParaRPr lang="en-US"/>
                    </a:p>
                  </a:txBody>
                  <a:tcPr/>
                </a:tc>
              </a:tr>
              <a:tr h="265242">
                <a:tc>
                  <a:txBody>
                    <a:bodyPr/>
                    <a:lstStyle/>
                    <a:p>
                      <a:r>
                        <a:rPr lang="en-US" dirty="0" smtClean="0"/>
                        <a:t>12 – Apr 20</a:t>
                      </a:r>
                      <a:endParaRPr lang="en-US" dirty="0"/>
                    </a:p>
                  </a:txBody>
                  <a:tcPr/>
                </a:tc>
                <a:tc>
                  <a:txBody>
                    <a:bodyPr/>
                    <a:lstStyle/>
                    <a:p>
                      <a:endParaRPr lang="en-US" dirty="0"/>
                    </a:p>
                  </a:txBody>
                  <a:tcPr/>
                </a:tc>
                <a:tc>
                  <a:txBody>
                    <a:bodyPr/>
                    <a:lstStyle/>
                    <a:p>
                      <a:r>
                        <a:rPr lang="en-US" sz="1400" dirty="0" err="1" smtClean="0"/>
                        <a:t>Blockchains</a:t>
                      </a:r>
                      <a:r>
                        <a:rPr lang="en-US" sz="1400" dirty="0" smtClean="0"/>
                        <a:t>,</a:t>
                      </a:r>
                      <a:r>
                        <a:rPr lang="en-US" sz="1400" baseline="0" dirty="0" smtClean="0"/>
                        <a:t> digital currency, and Treasury policy</a:t>
                      </a:r>
                      <a:endParaRPr lang="en-US" sz="1400" dirty="0"/>
                    </a:p>
                  </a:txBody>
                  <a:tcPr/>
                </a:tc>
                <a:tc>
                  <a:txBody>
                    <a:bodyPr/>
                    <a:lstStyle/>
                    <a:p>
                      <a:endParaRPr lang="en-US" dirty="0"/>
                    </a:p>
                  </a:txBody>
                  <a:tcPr/>
                </a:tc>
                <a:tc>
                  <a:txBody>
                    <a:bodyPr/>
                    <a:lstStyle/>
                    <a:p>
                      <a:endParaRPr lang="en-US" dirty="0"/>
                    </a:p>
                  </a:txBody>
                  <a:tcPr/>
                </a:tc>
              </a:tr>
              <a:tr h="291652">
                <a:tc>
                  <a:txBody>
                    <a:bodyPr/>
                    <a:lstStyle/>
                    <a:p>
                      <a:r>
                        <a:rPr lang="en-US" dirty="0" smtClean="0"/>
                        <a:t>13 – Apr 27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Debate 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U.S. Treasury should treat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bitcoin</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as currency</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lang="en-US"/>
                    </a:p>
                  </a:txBody>
                  <a:tcPr/>
                </a:tc>
                <a:tc>
                  <a:txBody>
                    <a:bodyPr/>
                    <a:lstStyle/>
                    <a:p>
                      <a:endParaRPr lang="en-US" dirty="0"/>
                    </a:p>
                  </a:txBody>
                  <a:tcPr/>
                </a:tc>
              </a:tr>
              <a:tr h="338286">
                <a:tc>
                  <a:txBody>
                    <a:bodyPr/>
                    <a:lstStyle/>
                    <a:p>
                      <a:r>
                        <a:rPr lang="en-US" dirty="0" smtClean="0"/>
                        <a:t>14 – May</a:t>
                      </a:r>
                      <a:r>
                        <a:rPr lang="en-US" baseline="0" dirty="0" smtClean="0"/>
                        <a:t> 4</a:t>
                      </a:r>
                      <a:endParaRPr lang="en-US" dirty="0"/>
                    </a:p>
                  </a:txBody>
                  <a:tcPr/>
                </a:tc>
                <a:tc>
                  <a:txBody>
                    <a:bodyPr/>
                    <a:lstStyle/>
                    <a:p>
                      <a:endParaRPr lang="en-US" dirty="0"/>
                    </a:p>
                  </a:txBody>
                  <a:tcPr/>
                </a:tc>
                <a:tc>
                  <a:txBody>
                    <a:bodyPr/>
                    <a:lstStyle/>
                    <a:p>
                      <a:r>
                        <a:rPr lang="en-US" dirty="0" smtClean="0"/>
                        <a:t>Summation</a:t>
                      </a:r>
                      <a:endParaRPr lang="en-US" dirty="0"/>
                    </a:p>
                  </a:txBody>
                  <a:tcPr/>
                </a:tc>
                <a:tc>
                  <a:txBody>
                    <a:bodyPr/>
                    <a:lstStyle/>
                    <a:p>
                      <a:r>
                        <a:rPr lang="en-US" dirty="0" smtClean="0"/>
                        <a:t>FINAL</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734584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It’s a big problem now, but what are the long-term issues?</a:t>
            </a:r>
            <a:endParaRPr lang="en-US" dirty="0"/>
          </a:p>
        </p:txBody>
      </p:sp>
      <p:sp>
        <p:nvSpPr>
          <p:cNvPr id="3" name="Content Placeholder 2"/>
          <p:cNvSpPr>
            <a:spLocks noGrp="1"/>
          </p:cNvSpPr>
          <p:nvPr>
            <p:ph idx="1"/>
          </p:nvPr>
        </p:nvSpPr>
        <p:spPr>
          <a:xfrm>
            <a:off x="482600" y="1346200"/>
            <a:ext cx="8204200" cy="4953000"/>
          </a:xfrm>
        </p:spPr>
        <p:txBody>
          <a:bodyPr/>
          <a:lstStyle/>
          <a:p>
            <a:r>
              <a:rPr lang="en-US" sz="2400" dirty="0" smtClean="0"/>
              <a:t>Can we build systems that aren’t so vulnerable?</a:t>
            </a:r>
          </a:p>
          <a:p>
            <a:pPr lvl="1"/>
            <a:r>
              <a:rPr lang="en-US" sz="2400" dirty="0" smtClean="0"/>
              <a:t>If so, how to incentivize this?</a:t>
            </a:r>
          </a:p>
          <a:p>
            <a:pPr lvl="1"/>
            <a:r>
              <a:rPr lang="en-US" sz="2400" dirty="0" smtClean="0"/>
              <a:t>If not, how to protect ourselves?</a:t>
            </a:r>
            <a:endParaRPr lang="en-US" sz="2400" dirty="0"/>
          </a:p>
          <a:p>
            <a:r>
              <a:rPr lang="en-US" sz="2400" dirty="0" smtClean="0"/>
              <a:t>What kind of privacy do we want?</a:t>
            </a:r>
          </a:p>
          <a:p>
            <a:r>
              <a:rPr lang="en-US" sz="2400" dirty="0" smtClean="0"/>
              <a:t>How do we provide accountability in computing and communication systems?</a:t>
            </a:r>
          </a:p>
          <a:p>
            <a:r>
              <a:rPr lang="en-US" sz="2400" dirty="0" smtClean="0"/>
              <a:t>How do we protect information in the long term (e.g. genetic information)?</a:t>
            </a:r>
          </a:p>
          <a:p>
            <a:r>
              <a:rPr lang="en-US" sz="2400" dirty="0" smtClean="0"/>
              <a:t>What’s the proper role for digital currency?</a:t>
            </a:r>
            <a:endParaRPr lang="en-US" sz="2400" dirty="0"/>
          </a:p>
          <a:p>
            <a:r>
              <a:rPr lang="en-US" sz="2400" dirty="0" smtClean="0"/>
              <a:t>How do we establish international norms for </a:t>
            </a:r>
            <a:r>
              <a:rPr lang="en-US" sz="2400" dirty="0" err="1" smtClean="0"/>
              <a:t>cyberwarfare</a:t>
            </a:r>
            <a:r>
              <a:rPr lang="en-US" sz="2400" dirty="0" smtClean="0"/>
              <a:t>?</a:t>
            </a:r>
          </a:p>
          <a:p>
            <a:r>
              <a:rPr lang="en-US" sz="2400" dirty="0" smtClean="0"/>
              <a:t>How should we vote in a digital age?</a:t>
            </a:r>
          </a:p>
        </p:txBody>
      </p:sp>
    </p:spTree>
    <p:extLst>
      <p:ext uri="{BB962C8B-B14F-4D97-AF65-F5344CB8AC3E}">
        <p14:creationId xmlns:p14="http://schemas.microsoft.com/office/powerpoint/2010/main" val="1745670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
            <a:ext cx="7772400" cy="508000"/>
          </a:xfrm>
        </p:spPr>
        <p:txBody>
          <a:bodyPr/>
          <a:lstStyle/>
          <a:p>
            <a:r>
              <a:rPr lang="en-US" dirty="0" smtClean="0"/>
              <a:t>Planned Debate Topics</a:t>
            </a:r>
            <a:endParaRPr lang="en-US" dirty="0"/>
          </a:p>
        </p:txBody>
      </p:sp>
      <p:sp>
        <p:nvSpPr>
          <p:cNvPr id="3" name="Content Placeholder 2"/>
          <p:cNvSpPr>
            <a:spLocks noGrp="1"/>
          </p:cNvSpPr>
          <p:nvPr>
            <p:ph idx="1"/>
          </p:nvPr>
        </p:nvSpPr>
        <p:spPr>
          <a:xfrm>
            <a:off x="609600" y="939800"/>
            <a:ext cx="7734300" cy="5181600"/>
          </a:xfrm>
        </p:spPr>
        <p:txBody>
          <a:bodyPr/>
          <a:lstStyle/>
          <a:p>
            <a:pPr marL="0" indent="0">
              <a:buNone/>
            </a:pPr>
            <a:r>
              <a:rPr lang="en-US" b="1" dirty="0" smtClean="0"/>
              <a:t>1. Resolved</a:t>
            </a:r>
            <a:r>
              <a:rPr lang="en-US" b="1" dirty="0"/>
              <a:t>:</a:t>
            </a:r>
            <a:r>
              <a:rPr lang="en-US" dirty="0"/>
              <a:t>  </a:t>
            </a:r>
            <a:r>
              <a:rPr lang="en-US" b="1" dirty="0"/>
              <a:t>The U.S. government should mandate that </a:t>
            </a:r>
            <a:r>
              <a:rPr lang="en-US" b="1" dirty="0" smtClean="0"/>
              <a:t>storage </a:t>
            </a:r>
            <a:r>
              <a:rPr lang="en-US" b="1" dirty="0"/>
              <a:t>technology providers include a mechanism by which protected data can be obtained under lawful court order. </a:t>
            </a:r>
            <a:endParaRPr lang="en-US" b="1" dirty="0" smtClean="0"/>
          </a:p>
          <a:p>
            <a:pPr marL="0" indent="0">
              <a:buNone/>
            </a:pPr>
            <a:endParaRPr lang="en-US" b="1" dirty="0" smtClean="0"/>
          </a:p>
          <a:p>
            <a:pPr marL="0" indent="0">
              <a:buNone/>
            </a:pPr>
            <a:r>
              <a:rPr lang="en-US" b="1" dirty="0" smtClean="0"/>
              <a:t>2. Resolved</a:t>
            </a:r>
            <a:r>
              <a:rPr lang="en-US" b="1" dirty="0"/>
              <a:t>: The US should adopt the E.U. “right to be forgotten” online</a:t>
            </a:r>
            <a:r>
              <a:rPr lang="en-US" b="1" dirty="0" smtClean="0"/>
              <a:t>.</a:t>
            </a:r>
          </a:p>
          <a:p>
            <a:pPr marL="0" indent="0">
              <a:buNone/>
            </a:pPr>
            <a:endParaRPr lang="en-US" b="1" dirty="0" smtClean="0"/>
          </a:p>
          <a:p>
            <a:pPr marL="0" indent="0">
              <a:buNone/>
            </a:pPr>
            <a:r>
              <a:rPr lang="en-US" b="1" dirty="0" smtClean="0"/>
              <a:t>3. Resolved</a:t>
            </a:r>
            <a:r>
              <a:rPr lang="en-US" b="1" dirty="0"/>
              <a:t>: The U.S. Election Assistance Commission should promote internet voting for public elections on a model similar to Estonia</a:t>
            </a:r>
            <a:r>
              <a:rPr lang="en-US" b="1" dirty="0" smtClean="0"/>
              <a:t>.</a:t>
            </a:r>
          </a:p>
          <a:p>
            <a:pPr marL="0" indent="0">
              <a:buNone/>
            </a:pPr>
            <a:endParaRPr lang="en-US" dirty="0"/>
          </a:p>
          <a:p>
            <a:pPr marL="0" indent="0">
              <a:buNone/>
            </a:pPr>
            <a:r>
              <a:rPr lang="en-US" dirty="0" smtClean="0"/>
              <a:t> 4. </a:t>
            </a:r>
            <a:r>
              <a:rPr lang="en-US" b="1" dirty="0" smtClean="0"/>
              <a:t>Resolved</a:t>
            </a:r>
            <a:r>
              <a:rPr lang="en-US" b="1" dirty="0"/>
              <a:t>: Commercially stored genomic data requires no further government regulatory controls</a:t>
            </a:r>
            <a:r>
              <a:rPr lang="en-US" b="1" dirty="0" smtClean="0"/>
              <a:t>.</a:t>
            </a:r>
          </a:p>
          <a:p>
            <a:pPr marL="0" indent="0">
              <a:buNone/>
            </a:pPr>
            <a:endParaRPr lang="en-US" dirty="0"/>
          </a:p>
          <a:p>
            <a:pPr marL="0" indent="0">
              <a:buNone/>
            </a:pPr>
            <a:r>
              <a:rPr lang="en-US" b="1" dirty="0" smtClean="0"/>
              <a:t>5. Resolved</a:t>
            </a:r>
            <a:r>
              <a:rPr lang="en-US" b="1" dirty="0"/>
              <a:t>: The U.S. Treasury Department should treat </a:t>
            </a:r>
            <a:r>
              <a:rPr lang="en-US" b="1" dirty="0" err="1"/>
              <a:t>bitcoin</a:t>
            </a:r>
            <a:r>
              <a:rPr lang="en-US" b="1" dirty="0"/>
              <a:t> as currency rather than as property. </a:t>
            </a:r>
            <a:endParaRPr lang="en-US" dirty="0"/>
          </a:p>
        </p:txBody>
      </p:sp>
    </p:spTree>
    <p:extLst>
      <p:ext uri="{BB962C8B-B14F-4D97-AF65-F5344CB8AC3E}">
        <p14:creationId xmlns:p14="http://schemas.microsoft.com/office/powerpoint/2010/main" val="42758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81000"/>
            <a:ext cx="7772400" cy="1143000"/>
          </a:xfrm>
        </p:spPr>
        <p:txBody>
          <a:bodyPr/>
          <a:lstStyle/>
          <a:p>
            <a:pPr>
              <a:lnSpc>
                <a:spcPct val="150000"/>
              </a:lnSpc>
              <a:spcAft>
                <a:spcPts val="0"/>
              </a:spcAft>
            </a:pPr>
            <a:r>
              <a:rPr lang="en-US" sz="2000" u="sng" dirty="0" smtClean="0"/>
              <a:t>The Lecture on One Slide:</a:t>
            </a:r>
            <a:br>
              <a:rPr lang="en-US" sz="2000" u="sng" dirty="0" smtClean="0"/>
            </a:br>
            <a:r>
              <a:rPr lang="en-US" dirty="0" smtClean="0"/>
              <a:t>Where are we today in </a:t>
            </a:r>
            <a:r>
              <a:rPr lang="en-US" dirty="0" err="1" smtClean="0"/>
              <a:t>cybersecurity</a:t>
            </a:r>
            <a:r>
              <a:rPr lang="en-US" dirty="0" smtClean="0"/>
              <a:t>?</a:t>
            </a:r>
            <a:endParaRPr lang="en-US" dirty="0"/>
          </a:p>
        </p:txBody>
      </p:sp>
      <p:sp>
        <p:nvSpPr>
          <p:cNvPr id="3" name="Content Placeholder 2"/>
          <p:cNvSpPr>
            <a:spLocks noGrp="1"/>
          </p:cNvSpPr>
          <p:nvPr>
            <p:ph idx="1"/>
          </p:nvPr>
        </p:nvSpPr>
        <p:spPr>
          <a:xfrm>
            <a:off x="673100" y="1854200"/>
            <a:ext cx="8255000" cy="4114800"/>
          </a:xfrm>
        </p:spPr>
        <p:txBody>
          <a:bodyPr/>
          <a:lstStyle/>
          <a:p>
            <a:pPr marL="457200" indent="-457200">
              <a:buAutoNum type="arabicPeriod"/>
            </a:pPr>
            <a:r>
              <a:rPr lang="en-US" sz="2400" dirty="0" smtClean="0"/>
              <a:t>What do we mean by “</a:t>
            </a:r>
            <a:r>
              <a:rPr lang="en-US" sz="2400" dirty="0" err="1" smtClean="0"/>
              <a:t>cybersecurity</a:t>
            </a:r>
            <a:r>
              <a:rPr lang="en-US" sz="2400" dirty="0" smtClean="0"/>
              <a:t>” ? </a:t>
            </a:r>
          </a:p>
          <a:p>
            <a:pPr marL="400050" lvl="1" indent="0">
              <a:buNone/>
            </a:pPr>
            <a:r>
              <a:rPr lang="en-US" sz="2400" dirty="0" smtClean="0"/>
              <a:t>  Key concepts that will recur</a:t>
            </a:r>
          </a:p>
          <a:p>
            <a:pPr marL="400050" lvl="1" indent="0">
              <a:buNone/>
            </a:pPr>
            <a:r>
              <a:rPr lang="en-US" sz="2400" dirty="0"/>
              <a:t>	</a:t>
            </a:r>
            <a:endParaRPr lang="en-US" sz="2400" dirty="0" smtClean="0"/>
          </a:p>
          <a:p>
            <a:pPr marL="0" indent="0">
              <a:buNone/>
            </a:pPr>
            <a:r>
              <a:rPr lang="en-US" sz="2400" dirty="0" smtClean="0"/>
              <a:t>2. Recent occurrences in cyberspace</a:t>
            </a:r>
          </a:p>
          <a:p>
            <a:pPr marL="0" indent="0">
              <a:buNone/>
            </a:pPr>
            <a:endParaRPr lang="en-US" sz="2400" dirty="0"/>
          </a:p>
          <a:p>
            <a:pPr marL="0" indent="0">
              <a:buNone/>
            </a:pPr>
            <a:r>
              <a:rPr lang="en-US" sz="2400" dirty="0" smtClean="0"/>
              <a:t>3. What does the U.S. President control?</a:t>
            </a:r>
          </a:p>
          <a:p>
            <a:endParaRPr lang="en-US" dirty="0"/>
          </a:p>
        </p:txBody>
      </p:sp>
    </p:spTree>
    <p:extLst>
      <p:ext uri="{BB962C8B-B14F-4D97-AF65-F5344CB8AC3E}">
        <p14:creationId xmlns:p14="http://schemas.microsoft.com/office/powerpoint/2010/main" val="5836768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0"/>
            <a:ext cx="7772400" cy="846667"/>
          </a:xfrm>
        </p:spPr>
        <p:txBody>
          <a:bodyPr/>
          <a:lstStyle/>
          <a:p>
            <a:r>
              <a:rPr lang="en-US" dirty="0" err="1" smtClean="0"/>
              <a:t>Cybersecurity</a:t>
            </a:r>
            <a:r>
              <a:rPr lang="en-US" dirty="0" smtClean="0"/>
              <a:t>: security in cyberspace</a:t>
            </a:r>
            <a:endParaRPr lang="en-US" dirty="0"/>
          </a:p>
        </p:txBody>
      </p:sp>
      <p:sp>
        <p:nvSpPr>
          <p:cNvPr id="3" name="Content Placeholder 2"/>
          <p:cNvSpPr>
            <a:spLocks noGrp="1"/>
          </p:cNvSpPr>
          <p:nvPr>
            <p:ph idx="1"/>
          </p:nvPr>
        </p:nvSpPr>
        <p:spPr>
          <a:xfrm>
            <a:off x="567265" y="762000"/>
            <a:ext cx="8310035" cy="5842000"/>
          </a:xfrm>
        </p:spPr>
        <p:txBody>
          <a:bodyPr/>
          <a:lstStyle/>
          <a:p>
            <a:pPr marL="0" indent="0">
              <a:buNone/>
            </a:pPr>
            <a:r>
              <a:rPr lang="en-US" sz="2000" dirty="0" smtClean="0"/>
              <a:t>Security</a:t>
            </a:r>
          </a:p>
          <a:p>
            <a:r>
              <a:rPr lang="en-US" sz="2000" dirty="0" smtClean="0"/>
              <a:t>Originally (OED) freedom from anxiety or care (se + </a:t>
            </a:r>
            <a:r>
              <a:rPr lang="en-US" sz="2000" dirty="0" err="1" smtClean="0"/>
              <a:t>cura</a:t>
            </a:r>
            <a:r>
              <a:rPr lang="en-US" sz="2000" dirty="0" smtClean="0"/>
              <a:t>)</a:t>
            </a:r>
          </a:p>
          <a:p>
            <a:r>
              <a:rPr lang="en-US" sz="2000" dirty="0" smtClean="0"/>
              <a:t>More recently (2011), OED added a definition: </a:t>
            </a:r>
          </a:p>
          <a:p>
            <a:pPr lvl="1"/>
            <a:r>
              <a:rPr lang="en-US" sz="2000" dirty="0" smtClean="0"/>
              <a:t>Freedom from danger or threat: with reference to encryption, or telecommunications or computer systems: the state of being protected from unauthorized access; freedom from the risk of being intercepted, decoded, tapped, etc.</a:t>
            </a:r>
          </a:p>
          <a:p>
            <a:pPr lvl="1"/>
            <a:r>
              <a:rPr lang="en-US" sz="2000" dirty="0" smtClean="0"/>
              <a:t>Note especially “threat” – security has to do not only with accidental, but also </a:t>
            </a:r>
            <a:r>
              <a:rPr lang="en-US" sz="2000" u="sng" dirty="0" smtClean="0"/>
              <a:t>malicious</a:t>
            </a:r>
            <a:r>
              <a:rPr lang="en-US" sz="2000" dirty="0" smtClean="0"/>
              <a:t> acts</a:t>
            </a:r>
          </a:p>
          <a:p>
            <a:pPr marL="0" indent="0">
              <a:buNone/>
            </a:pPr>
            <a:r>
              <a:rPr lang="en-US" sz="2000" dirty="0" smtClean="0"/>
              <a:t>Cyber: Cybernetics: coined by Norbert Wiener, 1947</a:t>
            </a:r>
          </a:p>
          <a:p>
            <a:pPr lvl="1" indent="-342900"/>
            <a:r>
              <a:rPr lang="en-US" sz="2000" dirty="0" smtClean="0"/>
              <a:t>from Greek </a:t>
            </a:r>
            <a:r>
              <a:rPr lang="el-GR" sz="2000" dirty="0">
                <a:latin typeface="Symbol" charset="2"/>
                <a:cs typeface="Symbol" charset="2"/>
              </a:rPr>
              <a:t>κυβερνήτης</a:t>
            </a:r>
            <a:r>
              <a:rPr lang="en-US" sz="2000" dirty="0" smtClean="0"/>
              <a:t> “steersman” or “governor”,</a:t>
            </a:r>
          </a:p>
          <a:p>
            <a:pPr lvl="1" indent="-342900"/>
            <a:r>
              <a:rPr lang="en-US" sz="2000" dirty="0" smtClean="0"/>
              <a:t>context of feedback control, automated steering (ships, guns)</a:t>
            </a:r>
          </a:p>
          <a:p>
            <a:pPr marL="0" indent="0">
              <a:buNone/>
            </a:pPr>
            <a:r>
              <a:rPr lang="en-US" sz="2000" dirty="0" smtClean="0"/>
              <a:t>Cyberspace What is cyberspace? </a:t>
            </a:r>
            <a:endParaRPr lang="en-US" sz="2000" dirty="0"/>
          </a:p>
          <a:p>
            <a:pPr lvl="1"/>
            <a:r>
              <a:rPr lang="en-US" sz="2000" dirty="0" smtClean="0"/>
              <a:t>origins in </a:t>
            </a:r>
            <a:r>
              <a:rPr lang="en-US" sz="2000" dirty="0" err="1" smtClean="0"/>
              <a:t>sci</a:t>
            </a:r>
            <a:r>
              <a:rPr lang="en-US" sz="2000" dirty="0" smtClean="0"/>
              <a:t> fi of the early 1980s: </a:t>
            </a:r>
            <a:r>
              <a:rPr lang="en-US" sz="2000" dirty="0" err="1" smtClean="0"/>
              <a:t>Vernor</a:t>
            </a:r>
            <a:r>
              <a:rPr lang="en-US" sz="2000" dirty="0" smtClean="0"/>
              <a:t> </a:t>
            </a:r>
            <a:r>
              <a:rPr lang="en-US" sz="2000" dirty="0" err="1" smtClean="0"/>
              <a:t>Vinge</a:t>
            </a:r>
            <a:r>
              <a:rPr lang="en-US" sz="2000" dirty="0" smtClean="0"/>
              <a:t> </a:t>
            </a:r>
            <a:r>
              <a:rPr lang="en-US" sz="2000" i="1" dirty="0" smtClean="0"/>
              <a:t>True Names</a:t>
            </a:r>
            <a:r>
              <a:rPr lang="en-US" sz="2000" dirty="0"/>
              <a:t>;</a:t>
            </a:r>
            <a:r>
              <a:rPr lang="en-US" sz="2000" dirty="0" smtClean="0"/>
              <a:t> William Gibson</a:t>
            </a:r>
            <a:r>
              <a:rPr lang="en-US" sz="2000" i="1" dirty="0" smtClean="0"/>
              <a:t>, Burning Chrome</a:t>
            </a:r>
            <a:r>
              <a:rPr lang="en-US" sz="2000" dirty="0" smtClean="0"/>
              <a:t>, </a:t>
            </a:r>
            <a:r>
              <a:rPr lang="en-US" sz="2000" i="1" dirty="0" err="1" smtClean="0"/>
              <a:t>Neuromance</a:t>
            </a:r>
            <a:r>
              <a:rPr lang="en-US" sz="2000" dirty="0" err="1" smtClean="0"/>
              <a:t>r</a:t>
            </a:r>
            <a:endParaRPr lang="en-US" sz="2000" dirty="0" smtClean="0"/>
          </a:p>
          <a:p>
            <a:pPr marL="0" indent="0">
              <a:buNone/>
            </a:pPr>
            <a:r>
              <a:rPr lang="en-US" sz="2000" dirty="0" err="1" smtClean="0"/>
              <a:t>Cybersecurity</a:t>
            </a:r>
            <a:r>
              <a:rPr lang="en-US" sz="2000" dirty="0" smtClean="0"/>
              <a:t>: security in cyberspace</a:t>
            </a:r>
          </a:p>
          <a:p>
            <a:endParaRPr lang="en-US" dirty="0" smtClean="0"/>
          </a:p>
          <a:p>
            <a:endParaRPr lang="en-US" dirty="0" smtClean="0"/>
          </a:p>
        </p:txBody>
      </p:sp>
    </p:spTree>
    <p:extLst>
      <p:ext uri="{BB962C8B-B14F-4D97-AF65-F5344CB8AC3E}">
        <p14:creationId xmlns:p14="http://schemas.microsoft.com/office/powerpoint/2010/main" val="8064144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67" y="406401"/>
            <a:ext cx="7772400" cy="635000"/>
          </a:xfrm>
        </p:spPr>
        <p:txBody>
          <a:bodyPr/>
          <a:lstStyle/>
          <a:p>
            <a:r>
              <a:rPr lang="en-US" dirty="0" smtClean="0"/>
              <a:t>Privacy and Surveillance</a:t>
            </a:r>
            <a:endParaRPr lang="en-US" dirty="0"/>
          </a:p>
        </p:txBody>
      </p:sp>
      <p:sp>
        <p:nvSpPr>
          <p:cNvPr id="3" name="Content Placeholder 2"/>
          <p:cNvSpPr>
            <a:spLocks noGrp="1"/>
          </p:cNvSpPr>
          <p:nvPr>
            <p:ph idx="1"/>
          </p:nvPr>
        </p:nvSpPr>
        <p:spPr>
          <a:xfrm>
            <a:off x="728134" y="1092200"/>
            <a:ext cx="7772400" cy="4741333"/>
          </a:xfrm>
        </p:spPr>
        <p:txBody>
          <a:bodyPr/>
          <a:lstStyle/>
          <a:p>
            <a:pPr marL="0" indent="0">
              <a:buNone/>
            </a:pPr>
            <a:r>
              <a:rPr lang="en-US" dirty="0" smtClean="0"/>
              <a:t>Definitions of privacy</a:t>
            </a:r>
          </a:p>
          <a:p>
            <a:r>
              <a:rPr lang="en-US" dirty="0" smtClean="0"/>
              <a:t>Privacy as Confidentiality: Dan </a:t>
            </a:r>
            <a:r>
              <a:rPr lang="en-US" dirty="0"/>
              <a:t>Geer – </a:t>
            </a:r>
            <a:r>
              <a:rPr lang="en-US" dirty="0" smtClean="0"/>
              <a:t>“ability </a:t>
            </a:r>
            <a:r>
              <a:rPr lang="en-US" dirty="0"/>
              <a:t>to lie about </a:t>
            </a:r>
            <a:r>
              <a:rPr lang="en-US" dirty="0" smtClean="0"/>
              <a:t>yourself”</a:t>
            </a:r>
            <a:endParaRPr lang="en-US" dirty="0"/>
          </a:p>
          <a:p>
            <a:r>
              <a:rPr lang="en-US" dirty="0" smtClean="0"/>
              <a:t>Privacy as Contextual Integrity -- Helen </a:t>
            </a:r>
            <a:r>
              <a:rPr lang="en-US" dirty="0" err="1"/>
              <a:t>Nissenbaum</a:t>
            </a:r>
            <a:r>
              <a:rPr lang="en-US" dirty="0"/>
              <a:t> </a:t>
            </a:r>
            <a:endParaRPr lang="en-US" dirty="0" smtClean="0"/>
          </a:p>
          <a:p>
            <a:r>
              <a:rPr lang="en-US" dirty="0" smtClean="0"/>
              <a:t>Privacy as Practice (socio-technical) -- </a:t>
            </a:r>
            <a:r>
              <a:rPr lang="en-US" dirty="0" err="1" smtClean="0"/>
              <a:t>Seda</a:t>
            </a:r>
            <a:r>
              <a:rPr lang="en-US" dirty="0" smtClean="0"/>
              <a:t> </a:t>
            </a:r>
            <a:r>
              <a:rPr lang="en-US" dirty="0" err="1" smtClean="0"/>
              <a:t>Gursa</a:t>
            </a:r>
            <a:endParaRPr lang="en-US" dirty="0"/>
          </a:p>
          <a:p>
            <a:pPr marL="0" indent="0">
              <a:buNone/>
            </a:pPr>
            <a:r>
              <a:rPr lang="en-US" dirty="0" smtClean="0"/>
              <a:t>Surveillance and society</a:t>
            </a:r>
          </a:p>
          <a:p>
            <a:r>
              <a:rPr lang="en-US" dirty="0" smtClean="0"/>
              <a:t>Visual surveillance: </a:t>
            </a:r>
          </a:p>
          <a:p>
            <a:pPr lvl="1"/>
            <a:r>
              <a:rPr lang="en-US" dirty="0" smtClean="0"/>
              <a:t>Jeremy Bentham’s </a:t>
            </a:r>
            <a:r>
              <a:rPr lang="en-US" dirty="0" err="1" smtClean="0"/>
              <a:t>panopticon</a:t>
            </a:r>
            <a:endParaRPr lang="en-US" dirty="0" smtClean="0"/>
          </a:p>
          <a:p>
            <a:pPr lvl="2"/>
            <a:r>
              <a:rPr lang="en-US" dirty="0" smtClean="0"/>
              <a:t>See </a:t>
            </a:r>
            <a:r>
              <a:rPr lang="en-US" dirty="0" smtClean="0">
                <a:hlinkClick r:id="rId2" action="ppaction://hlinksldjump"/>
              </a:rPr>
              <a:t>Illinois </a:t>
            </a:r>
            <a:r>
              <a:rPr lang="en-US" dirty="0" err="1" smtClean="0">
                <a:hlinkClick r:id="rId2" action="ppaction://hlinksldjump"/>
              </a:rPr>
              <a:t>Stateville</a:t>
            </a:r>
            <a:r>
              <a:rPr lang="en-US" dirty="0" smtClean="0">
                <a:hlinkClick r:id="rId2" action="ppaction://hlinksldjump"/>
              </a:rPr>
              <a:t> penitentiary</a:t>
            </a:r>
            <a:r>
              <a:rPr lang="en-US" dirty="0" smtClean="0"/>
              <a:t>, </a:t>
            </a:r>
            <a:r>
              <a:rPr lang="en-US" dirty="0" err="1" smtClean="0"/>
              <a:t>eg</a:t>
            </a:r>
            <a:endParaRPr lang="en-US" dirty="0" smtClean="0"/>
          </a:p>
          <a:p>
            <a:pPr lvl="1"/>
            <a:r>
              <a:rPr lang="en-US" dirty="0" smtClean="0"/>
              <a:t>Pervasive CCTV / webcams: David </a:t>
            </a:r>
            <a:r>
              <a:rPr lang="en-US" dirty="0" err="1" smtClean="0"/>
              <a:t>Brin’s</a:t>
            </a:r>
            <a:r>
              <a:rPr lang="en-US" dirty="0" smtClean="0"/>
              <a:t> Transparent Society, 1998; “</a:t>
            </a:r>
            <a:r>
              <a:rPr lang="en-US" dirty="0" err="1" smtClean="0"/>
              <a:t>Sousveillance</a:t>
            </a:r>
            <a:r>
              <a:rPr lang="en-US" dirty="0" smtClean="0"/>
              <a:t>” (from underneath)</a:t>
            </a:r>
          </a:p>
          <a:p>
            <a:r>
              <a:rPr lang="en-US" dirty="0" smtClean="0"/>
              <a:t>Surveillance in cyberspace</a:t>
            </a:r>
          </a:p>
          <a:p>
            <a:pPr lvl="1"/>
            <a:r>
              <a:rPr lang="en-US" dirty="0" smtClean="0"/>
              <a:t>Commercial: cookies, cameras, etc.</a:t>
            </a:r>
          </a:p>
          <a:p>
            <a:pPr lvl="1"/>
            <a:r>
              <a:rPr lang="en-US" dirty="0" smtClean="0"/>
              <a:t>Governmental: CALEA, backdoors, etc. Warranted, unwarranted</a:t>
            </a:r>
          </a:p>
          <a:p>
            <a:pPr lvl="1"/>
            <a:endParaRPr lang="en-US" dirty="0" smtClean="0"/>
          </a:p>
        </p:txBody>
      </p:sp>
    </p:spTree>
    <p:extLst>
      <p:ext uri="{BB962C8B-B14F-4D97-AF65-F5344CB8AC3E}">
        <p14:creationId xmlns:p14="http://schemas.microsoft.com/office/powerpoint/2010/main" val="361340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L CSfPP 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 CSfPP Template.potx</Template>
  <TotalTime>21031</TotalTime>
  <Pages>4</Pages>
  <Words>3467</Words>
  <Application>Microsoft Macintosh PowerPoint</Application>
  <PresentationFormat>Letter Paper (8.5x11 in)</PresentationFormat>
  <Paragraphs>387</Paragraphs>
  <Slides>42</Slides>
  <Notes>2</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CL CSfPP Template</vt:lpstr>
      <vt:lpstr>Cybersecurity for Future Presidents 2016</vt:lpstr>
      <vt:lpstr>Introductions</vt:lpstr>
      <vt:lpstr>Cybersecurity for Future Presidents </vt:lpstr>
      <vt:lpstr>Some recent cybersecurity-related events</vt:lpstr>
      <vt:lpstr>It’s a big problem now, but what are the long-term issues?</vt:lpstr>
      <vt:lpstr>Planned Debate Topics</vt:lpstr>
      <vt:lpstr>The Lecture on One Slide: Where are we today in cybersecurity?</vt:lpstr>
      <vt:lpstr>Cybersecurity: security in cyberspace</vt:lpstr>
      <vt:lpstr>Privacy and Surveillance</vt:lpstr>
      <vt:lpstr>Accountability and Anonymity</vt:lpstr>
      <vt:lpstr>Discussion</vt:lpstr>
      <vt:lpstr>Cybersecurity and Economics</vt:lpstr>
      <vt:lpstr>Cybersecurity and Human Behavior</vt:lpstr>
      <vt:lpstr>U.S. Government</vt:lpstr>
      <vt:lpstr>What does the President control? U.S. Government Departments with major Cybersecurity and Privacy concerns / responsibilities</vt:lpstr>
      <vt:lpstr>What does the President control? Federal Agencies with Cybersecurity concerns/responsibilities</vt:lpstr>
      <vt:lpstr>Wrap up</vt:lpstr>
      <vt:lpstr>Cybersecurity for Future Presidents: Flow – Planned 2016</vt:lpstr>
      <vt:lpstr>Requirements and Policies*</vt:lpstr>
      <vt:lpstr>Textbook and supplement</vt:lpstr>
      <vt:lpstr>Ethics</vt:lpstr>
      <vt:lpstr>Why Have Debates?</vt:lpstr>
      <vt:lpstr>Debate Procedures – In advance </vt:lpstr>
      <vt:lpstr>Debate Procedures – Day of the Debate</vt:lpstr>
      <vt:lpstr>Backup slides and callouts</vt:lpstr>
      <vt:lpstr>PowerPoint Presentation</vt:lpstr>
      <vt:lpstr>PowerPoint Presentation</vt:lpstr>
      <vt:lpstr>Panopticon – Stateville penitentiary, Illinois</vt:lpstr>
      <vt:lpstr>PowerPoint Presentation</vt:lpstr>
      <vt:lpstr>PowerPoint Presentation</vt:lpstr>
      <vt:lpstr>PowerPoint Presentation</vt:lpstr>
      <vt:lpstr> Some Current U.S. Federal Laws and Regulations relating to Cybersecurity, including Privacy</vt:lpstr>
      <vt:lpstr>Security Breach notification laws in the U.S.</vt:lpstr>
      <vt:lpstr>Additional Breach Examples</vt:lpstr>
      <vt:lpstr>Additional security infrastructure breach examples</vt:lpstr>
      <vt:lpstr>Some Current U.S. Federal Laws and Regulations relating to Cybersecurity, including Privacy (1 of 3)</vt:lpstr>
      <vt:lpstr>Some Current U.S. Federal Laws and Regulations relating to Cybersecurity, including Privacy (2 of 3)</vt:lpstr>
      <vt:lpstr>Some Current U.S. Federal Laws and Regulations relating to Cybersecurity, including Privacy (3 of 3)</vt:lpstr>
      <vt:lpstr>Some recent happenings – II: Security Infrastructure</vt:lpstr>
      <vt:lpstr>Some recent happenings – III: Govt. / Military</vt:lpstr>
      <vt:lpstr>Other recent happenings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Principles and Applications </dc:title>
  <dc:subject/>
  <dc:creator>Carl Landwehr</dc:creator>
  <cp:keywords/>
  <dc:description/>
  <cp:lastModifiedBy>Carl Landwehr User</cp:lastModifiedBy>
  <cp:revision>178</cp:revision>
  <cp:lastPrinted>2015-01-20T04:44:04Z</cp:lastPrinted>
  <dcterms:created xsi:type="dcterms:W3CDTF">1999-01-11T22:03:35Z</dcterms:created>
  <dcterms:modified xsi:type="dcterms:W3CDTF">2016-05-02T04:36:13Z</dcterms:modified>
</cp:coreProperties>
</file>